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396" r:id="rId6"/>
    <p:sldId id="397" r:id="rId7"/>
    <p:sldId id="398" r:id="rId8"/>
    <p:sldId id="257" r:id="rId9"/>
    <p:sldId id="392" r:id="rId10"/>
    <p:sldId id="314" r:id="rId11"/>
    <p:sldId id="379" r:id="rId12"/>
    <p:sldId id="382" r:id="rId13"/>
    <p:sldId id="383" r:id="rId14"/>
    <p:sldId id="386" r:id="rId15"/>
    <p:sldId id="401" r:id="rId16"/>
    <p:sldId id="400" r:id="rId17"/>
    <p:sldId id="399" r:id="rId18"/>
    <p:sldId id="349" r:id="rId19"/>
    <p:sldId id="356" r:id="rId20"/>
    <p:sldId id="395" r:id="rId21"/>
    <p:sldId id="277" r:id="rId22"/>
    <p:sldId id="387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847" autoAdjust="0"/>
  </p:normalViewPr>
  <p:slideViewPr>
    <p:cSldViewPr snapToGrid="0">
      <p:cViewPr varScale="1">
        <p:scale>
          <a:sx n="94" d="100"/>
          <a:sy n="94" d="100"/>
        </p:scale>
        <p:origin x="4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je\Documents\Offline%20Records%20(01)\Research%20Products%20-%20Publications%20-%20Editing(2)\EF18085%20Skills%20forecasting%20ad%20hoc%20-%20%20Figure%204%20for%20JME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je\Documents\Offline%20Records%20(01)\Research%20Products%20-%20Publications%20-%20Editing\EF18085%20Wage%20task%20profile%202030%20Figure%205%20-%20new%20figu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'GEG computation'!$A$9</c:f>
              <c:strCache>
                <c:ptCount val="1"/>
                <c:pt idx="0">
                  <c:v>Males - EU28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'GEG computation'!$B$16:$L$16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'GEG computation'!$B$9:$L$9</c:f>
              <c:numCache>
                <c:formatCode>#,##0.0</c:formatCode>
                <c:ptCount val="11"/>
                <c:pt idx="0">
                  <c:v>77.8</c:v>
                </c:pt>
                <c:pt idx="1">
                  <c:v>75.7</c:v>
                </c:pt>
                <c:pt idx="2">
                  <c:v>75.099999999999994</c:v>
                </c:pt>
                <c:pt idx="3">
                  <c:v>75</c:v>
                </c:pt>
                <c:pt idx="4">
                  <c:v>74.599999999999994</c:v>
                </c:pt>
                <c:pt idx="5">
                  <c:v>74.3</c:v>
                </c:pt>
                <c:pt idx="6">
                  <c:v>75</c:v>
                </c:pt>
                <c:pt idx="7">
                  <c:v>75.8</c:v>
                </c:pt>
                <c:pt idx="8">
                  <c:v>76.8</c:v>
                </c:pt>
                <c:pt idx="9">
                  <c:v>77.900000000000006</c:v>
                </c:pt>
                <c:pt idx="10">
                  <c:v>78.900000000000006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A-45C7-99DC-2E6B2D974190}"/>
            </c:ext>
          </c:extLst>
        </c:ser>
        <c:ser>
          <c:idx val="1"/>
          <c:order val="1"/>
          <c:tx>
            <c:strRef>
              <c:f>'GEG computation'!$A$17</c:f>
              <c:strCache>
                <c:ptCount val="1"/>
                <c:pt idx="0">
                  <c:v>Females - EU28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'GEG computation'!$B$16:$L$16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'GEG computation'!$B$17:$L$17</c:f>
              <c:numCache>
                <c:formatCode>#,##0.0</c:formatCode>
                <c:ptCount val="11"/>
                <c:pt idx="0">
                  <c:v>62.7</c:v>
                </c:pt>
                <c:pt idx="1">
                  <c:v>62.2</c:v>
                </c:pt>
                <c:pt idx="2">
                  <c:v>62.1</c:v>
                </c:pt>
                <c:pt idx="3">
                  <c:v>62.2</c:v>
                </c:pt>
                <c:pt idx="4">
                  <c:v>62.4</c:v>
                </c:pt>
                <c:pt idx="5">
                  <c:v>62.6</c:v>
                </c:pt>
                <c:pt idx="6">
                  <c:v>63.4</c:v>
                </c:pt>
                <c:pt idx="7">
                  <c:v>64.3</c:v>
                </c:pt>
                <c:pt idx="8">
                  <c:v>65.3</c:v>
                </c:pt>
                <c:pt idx="9">
                  <c:v>66.400000000000006</c:v>
                </c:pt>
                <c:pt idx="10">
                  <c:v>67.400000000000006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A-45C7-99DC-2E6B2D974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4014064"/>
        <c:axId val="1917262112"/>
      </c:barChart>
      <c:catAx>
        <c:axId val="211401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262112"/>
        <c:crosses val="autoZero"/>
        <c:auto val="1"/>
        <c:lblAlgn val="ctr"/>
        <c:lblOffset val="100"/>
        <c:noMultiLvlLbl val="0"/>
      </c:catAx>
      <c:valAx>
        <c:axId val="191726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01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81887103639075E-2"/>
          <c:y val="0.11030000000000001"/>
          <c:w val="0.93731811289636091"/>
          <c:h val="0.83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'GEG computation'!$B$20:$L$20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'GEG computation'!$B$21:$L$21</c:f>
              <c:numCache>
                <c:formatCode>#,##0.0</c:formatCode>
                <c:ptCount val="11"/>
                <c:pt idx="0">
                  <c:v>-15.099999999999994</c:v>
                </c:pt>
                <c:pt idx="1">
                  <c:v>-13.5</c:v>
                </c:pt>
                <c:pt idx="2">
                  <c:v>-12.999999999999993</c:v>
                </c:pt>
                <c:pt idx="3">
                  <c:v>-12.799999999999997</c:v>
                </c:pt>
                <c:pt idx="4">
                  <c:v>-12.199999999999996</c:v>
                </c:pt>
                <c:pt idx="5">
                  <c:v>-11.699999999999996</c:v>
                </c:pt>
                <c:pt idx="6">
                  <c:v>-11.600000000000001</c:v>
                </c:pt>
                <c:pt idx="7">
                  <c:v>-11.5</c:v>
                </c:pt>
                <c:pt idx="8">
                  <c:v>-11.5</c:v>
                </c:pt>
                <c:pt idx="9">
                  <c:v>-11.5</c:v>
                </c:pt>
                <c:pt idx="10">
                  <c:v>-11.5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6-411F-8424-B47522FA19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09741616"/>
        <c:axId val="2083933456"/>
      </c:barChart>
      <c:catAx>
        <c:axId val="210974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933456"/>
        <c:crosses val="autoZero"/>
        <c:auto val="1"/>
        <c:lblAlgn val="ctr"/>
        <c:lblOffset val="100"/>
        <c:noMultiLvlLbl val="0"/>
      </c:catAx>
      <c:valAx>
        <c:axId val="208393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74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5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5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none" spc="50" baseline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strLit>
          </c:cat>
          <c:val>
            <c:numLit>
              <c:formatCode>#,##0.0</c:formatCode>
              <c:ptCount val="11"/>
              <c:pt idx="0">
                <c:v>480.4</c:v>
              </c:pt>
              <c:pt idx="1">
                <c:v>431</c:v>
              </c:pt>
              <c:pt idx="2">
                <c:v>412.5</c:v>
              </c:pt>
              <c:pt idx="3">
                <c:v>406.6</c:v>
              </c:pt>
              <c:pt idx="4">
                <c:v>387.3</c:v>
              </c:pt>
              <c:pt idx="5">
                <c:v>370.8</c:v>
              </c:pt>
              <c:pt idx="6">
                <c:v>368.1</c:v>
              </c:pt>
              <c:pt idx="7">
                <c:v>364.1</c:v>
              </c:pt>
              <c:pt idx="8">
                <c:v>363.1</c:v>
              </c:pt>
              <c:pt idx="9">
                <c:v>362.6</c:v>
              </c:pt>
              <c:pt idx="10">
                <c:v>361.8</c:v>
              </c:pt>
            </c:numLit>
          </c:val>
          <c:extLst>
            <c:ext xmlns:c16="http://schemas.microsoft.com/office/drawing/2014/chart" uri="{C3380CC4-5D6E-409C-BE32-E72D297353CC}">
              <c16:uniqueId val="{00000000-F1F8-1247-84BB-617339100B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1617008"/>
        <c:axId val="585462480"/>
      </c:barChart>
      <c:catAx>
        <c:axId val="211161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5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462480"/>
        <c:crosses val="autoZero"/>
        <c:auto val="1"/>
        <c:lblAlgn val="ctr"/>
        <c:lblOffset val="100"/>
        <c:noMultiLvlLbl val="0"/>
      </c:catAx>
      <c:valAx>
        <c:axId val="58546248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1161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none" spc="5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cap="none" spc="50">
          <a:ln w="0"/>
          <a:solidFill>
            <a:schemeClr val="bg2"/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</a:defRPr>
      </a:pPr>
      <a:endParaRPr lang="en-US"/>
    </a:p>
  </c:txPr>
  <c:extLst>
    <c:ext xmlns:c16="http://schemas.microsoft.com/office/drawing/2014/chart" uri="{02939B4E-F6B6-470C-819A-426941589420}">
      <c16:literalDataChart val="1"/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4 - Qualifications'!$B$2</c:f>
              <c:strCache>
                <c:ptCount val="1"/>
                <c:pt idx="0">
                  <c:v>Low qualifications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'Figure 4 - Qualifications'!$A$3:$A$7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'Figure 4 - Qualifications'!$B$3:$B$7</c:f>
              <c:numCache>
                <c:formatCode>0.00</c:formatCode>
                <c:ptCount val="5"/>
                <c:pt idx="0">
                  <c:v>-0.52144089999999998</c:v>
                </c:pt>
                <c:pt idx="1">
                  <c:v>-0.42138700000000001</c:v>
                </c:pt>
                <c:pt idx="2">
                  <c:v>-0.36909360000000002</c:v>
                </c:pt>
                <c:pt idx="3">
                  <c:v>-0.11876539999999999</c:v>
                </c:pt>
                <c:pt idx="4">
                  <c:v>-2.3986799999999999E-2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B-4509-AA9B-1C758D48E0D3}"/>
            </c:ext>
          </c:extLst>
        </c:ser>
        <c:ser>
          <c:idx val="1"/>
          <c:order val="1"/>
          <c:tx>
            <c:strRef>
              <c:f>'Figure 4 - Qualifications'!$C$2</c:f>
              <c:strCache>
                <c:ptCount val="1"/>
                <c:pt idx="0">
                  <c:v>Medium qualifications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'Figure 4 - Qualifications'!$A$3:$A$7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'Figure 4 - Qualifications'!$C$3:$C$7</c:f>
              <c:numCache>
                <c:formatCode>0.00</c:formatCode>
                <c:ptCount val="5"/>
                <c:pt idx="0">
                  <c:v>0.4223266</c:v>
                </c:pt>
                <c:pt idx="1">
                  <c:v>-8.8968699999999998E-2</c:v>
                </c:pt>
                <c:pt idx="2">
                  <c:v>-0.1323463</c:v>
                </c:pt>
                <c:pt idx="3">
                  <c:v>-0.3292947</c:v>
                </c:pt>
                <c:pt idx="4">
                  <c:v>-2.0930600000000001E-2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B-4509-AA9B-1C758D48E0D3}"/>
            </c:ext>
          </c:extLst>
        </c:ser>
        <c:ser>
          <c:idx val="2"/>
          <c:order val="2"/>
          <c:tx>
            <c:strRef>
              <c:f>'Figure 4 - Qualifications'!$D$2</c:f>
              <c:strCache>
                <c:ptCount val="1"/>
                <c:pt idx="0">
                  <c:v>High qualifications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'Figure 4 - Qualifications'!$A$3:$A$7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'Figure 4 - Qualifications'!$D$3:$D$7</c:f>
              <c:numCache>
                <c:formatCode>0.00</c:formatCode>
                <c:ptCount val="5"/>
                <c:pt idx="0">
                  <c:v>0.7427996</c:v>
                </c:pt>
                <c:pt idx="1">
                  <c:v>0.64580459999999995</c:v>
                </c:pt>
                <c:pt idx="2">
                  <c:v>0.72917920000000003</c:v>
                </c:pt>
                <c:pt idx="3">
                  <c:v>0.96901970000000004</c:v>
                </c:pt>
                <c:pt idx="4">
                  <c:v>0.73212310000000003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B-4509-AA9B-1C758D48E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0706463"/>
        <c:axId val="2055530639"/>
      </c:barChart>
      <c:catAx>
        <c:axId val="205070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530639"/>
        <c:crosses val="autoZero"/>
        <c:auto val="1"/>
        <c:lblAlgn val="ctr"/>
        <c:lblOffset val="100"/>
        <c:noMultiLvlLbl val="0"/>
      </c:catAx>
      <c:valAx>
        <c:axId val="205553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706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98076332357872"/>
          <c:y val="1.340033500837521E-2"/>
          <c:w val="0.75823802469277235"/>
          <c:h val="0.939611970614225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'Adapted 2.0'!$B$2:$C$21</c:f>
              <c:multiLvlStrCache>
                <c:ptCount val="20"/>
                <c:lvl>
                  <c:pt idx="0">
                    <c:v>ICT – Programming</c:v>
                  </c:pt>
                  <c:pt idx="1">
                    <c:v>ICT – Basic IT</c:v>
                  </c:pt>
                  <c:pt idx="2">
                    <c:v>Machines</c:v>
                  </c:pt>
                  <c:pt idx="3">
                    <c:v>Standardisation</c:v>
                  </c:pt>
                  <c:pt idx="4">
                    <c:v>Repetitiveness</c:v>
                  </c:pt>
                  <c:pt idx="5">
                    <c:v>Teamwork</c:v>
                  </c:pt>
                  <c:pt idx="6">
                    <c:v>Autonomy</c:v>
                  </c:pt>
                  <c:pt idx="7">
                    <c:v>Managing</c:v>
                  </c:pt>
                  <c:pt idx="8">
                    <c:v>Teaching</c:v>
                  </c:pt>
                  <c:pt idx="9">
                    <c:v>Selling/persuading</c:v>
                  </c:pt>
                  <c:pt idx="10">
                    <c:v>Serving/attending</c:v>
                  </c:pt>
                  <c:pt idx="11">
                    <c:v>Creativity</c:v>
                  </c:pt>
                  <c:pt idx="12">
                    <c:v>Information-gathering and evaluation</c:v>
                  </c:pt>
                  <c:pt idx="13">
                    <c:v>Numeracy – Analytic</c:v>
                  </c:pt>
                  <c:pt idx="14">
                    <c:v>Numeracy – Accounting</c:v>
                  </c:pt>
                  <c:pt idx="15">
                    <c:v>Literacy – Humanities</c:v>
                  </c:pt>
                  <c:pt idx="16">
                    <c:v>Literacy – Technical</c:v>
                  </c:pt>
                  <c:pt idx="17">
                    <c:v>Literacy – Business</c:v>
                  </c:pt>
                  <c:pt idx="18">
                    <c:v>Dexterity</c:v>
                  </c:pt>
                  <c:pt idx="19">
                    <c:v>Strength</c:v>
                  </c:pt>
                </c:lvl>
                <c:lvl>
                  <c:pt idx="0">
                    <c:v>Tools</c:v>
                  </c:pt>
                  <c:pt idx="3">
                    <c:v>Methods</c:v>
                  </c:pt>
                  <c:pt idx="7">
                    <c:v>Social</c:v>
                  </c:pt>
                  <c:pt idx="11">
                    <c:v>Intellectual</c:v>
                  </c:pt>
                  <c:pt idx="18">
                    <c:v>Physical</c:v>
                  </c:pt>
                </c:lvl>
              </c:multiLvlStrCache>
            </c:multiLvlStrRef>
          </c:cat>
          <c:val>
            <c:numRef>
              <c:f>'Adapted 2.0'!$D$2:$D$21</c:f>
              <c:numCache>
                <c:formatCode>0.000</c:formatCode>
                <c:ptCount val="20"/>
                <c:pt idx="0">
                  <c:v>1.6253999999999999E-3</c:v>
                </c:pt>
                <c:pt idx="1">
                  <c:v>8.0818000000000001E-3</c:v>
                </c:pt>
                <c:pt idx="2">
                  <c:v>-6.2153E-3</c:v>
                </c:pt>
                <c:pt idx="3">
                  <c:v>-1.3411E-3</c:v>
                </c:pt>
                <c:pt idx="4">
                  <c:v>-2.3693999999999998E-3</c:v>
                </c:pt>
                <c:pt idx="5">
                  <c:v>7.0870000000000004E-4</c:v>
                </c:pt>
                <c:pt idx="6">
                  <c:v>3.6730999999999999E-3</c:v>
                </c:pt>
                <c:pt idx="7">
                  <c:v>2.7387000000000002E-3</c:v>
                </c:pt>
                <c:pt idx="8">
                  <c:v>2.6768E-3</c:v>
                </c:pt>
                <c:pt idx="9">
                  <c:v>6.5813E-3</c:v>
                </c:pt>
                <c:pt idx="10">
                  <c:v>5.0032999999999996E-3</c:v>
                </c:pt>
                <c:pt idx="11">
                  <c:v>3.7653999999999999E-3</c:v>
                </c:pt>
                <c:pt idx="12">
                  <c:v>1.9353E-3</c:v>
                </c:pt>
                <c:pt idx="13">
                  <c:v>2.4099999999999998E-3</c:v>
                </c:pt>
                <c:pt idx="14">
                  <c:v>4.2386000000000004E-3</c:v>
                </c:pt>
                <c:pt idx="15">
                  <c:v>3.9699999999999996E-3</c:v>
                </c:pt>
                <c:pt idx="16">
                  <c:v>4.9910000000000004E-4</c:v>
                </c:pt>
                <c:pt idx="17">
                  <c:v>7.2635E-3</c:v>
                </c:pt>
                <c:pt idx="18">
                  <c:v>-4.8738000000000002E-3</c:v>
                </c:pt>
                <c:pt idx="19">
                  <c:v>-4.2662999999999998E-3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A-4C0A-8036-649383E18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26496"/>
        <c:axId val="109863488"/>
      </c:barChart>
      <c:catAx>
        <c:axId val="109226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63488"/>
        <c:crosses val="autoZero"/>
        <c:auto val="1"/>
        <c:lblAlgn val="ctr"/>
        <c:lblOffset val="100"/>
        <c:noMultiLvlLbl val="0"/>
      </c:catAx>
      <c:valAx>
        <c:axId val="10986348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93120293134285E-2"/>
          <c:y val="4.0728174275770267E-2"/>
          <c:w val="0.93187830718265197"/>
          <c:h val="0.69417064732901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74 training cluster (2)'!$L$46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15623"/>
            </a:solidFill>
            <a:ln>
              <a:noFill/>
            </a:ln>
            <a:effectLst/>
          </c:spPr>
          <c:invertIfNegative val="0"/>
          <c:cat>
            <c:strRef>
              <c:f>'fig 74 training cluster (2)'!$K$48:$K$76</c:f>
              <c:strCache>
                <c:ptCount val="28"/>
                <c:pt idx="0">
                  <c:v>Bulgaria</c:v>
                </c:pt>
                <c:pt idx="1">
                  <c:v>Portugal</c:v>
                </c:pt>
                <c:pt idx="2">
                  <c:v>Hungary</c:v>
                </c:pt>
                <c:pt idx="3">
                  <c:v>Italy</c:v>
                </c:pt>
                <c:pt idx="4">
                  <c:v>Croatia</c:v>
                </c:pt>
                <c:pt idx="5">
                  <c:v>Romania</c:v>
                </c:pt>
                <c:pt idx="6">
                  <c:v>Spain</c:v>
                </c:pt>
                <c:pt idx="7">
                  <c:v>Latvia</c:v>
                </c:pt>
                <c:pt idx="8">
                  <c:v>Cyprus</c:v>
                </c:pt>
                <c:pt idx="9">
                  <c:v>Poland</c:v>
                </c:pt>
                <c:pt idx="10">
                  <c:v>Lithuania</c:v>
                </c:pt>
                <c:pt idx="11">
                  <c:v>France</c:v>
                </c:pt>
                <c:pt idx="12">
                  <c:v>Austria</c:v>
                </c:pt>
                <c:pt idx="13">
                  <c:v>EU28</c:v>
                </c:pt>
                <c:pt idx="14">
                  <c:v>Germany</c:v>
                </c:pt>
                <c:pt idx="15">
                  <c:v>Malta</c:v>
                </c:pt>
                <c:pt idx="16">
                  <c:v>Denmark</c:v>
                </c:pt>
                <c:pt idx="17">
                  <c:v>Slovenia</c:v>
                </c:pt>
                <c:pt idx="18">
                  <c:v>Belgium</c:v>
                </c:pt>
                <c:pt idx="19">
                  <c:v>Czechia</c:v>
                </c:pt>
                <c:pt idx="20">
                  <c:v>Luxembourg</c:v>
                </c:pt>
                <c:pt idx="21">
                  <c:v>Netherlands</c:v>
                </c:pt>
                <c:pt idx="22">
                  <c:v>Sweden</c:v>
                </c:pt>
                <c:pt idx="23">
                  <c:v>Estonia</c:v>
                </c:pt>
                <c:pt idx="24">
                  <c:v>Slovakia</c:v>
                </c:pt>
                <c:pt idx="25">
                  <c:v>Ireland</c:v>
                </c:pt>
                <c:pt idx="26">
                  <c:v>United Kingdom</c:v>
                </c:pt>
                <c:pt idx="27">
                  <c:v>Finland</c:v>
                </c:pt>
              </c:strCache>
            </c:strRef>
          </c:cat>
          <c:val>
            <c:numRef>
              <c:f>'fig 74 training cluster (2)'!$L$48:$L$76</c:f>
              <c:numCache>
                <c:formatCode>0</c:formatCode>
                <c:ptCount val="29"/>
                <c:pt idx="0">
                  <c:v>20.269083946368912</c:v>
                </c:pt>
                <c:pt idx="1">
                  <c:v>23.718688295980716</c:v>
                </c:pt>
                <c:pt idx="2">
                  <c:v>21.340069263497902</c:v>
                </c:pt>
                <c:pt idx="3">
                  <c:v>25.689024612036164</c:v>
                </c:pt>
                <c:pt idx="4">
                  <c:v>26.991336019989696</c:v>
                </c:pt>
                <c:pt idx="5">
                  <c:v>28.940116080714564</c:v>
                </c:pt>
                <c:pt idx="6">
                  <c:v>30.750919439749911</c:v>
                </c:pt>
                <c:pt idx="7">
                  <c:v>30.814763852537414</c:v>
                </c:pt>
                <c:pt idx="8">
                  <c:v>32.976745405839694</c:v>
                </c:pt>
                <c:pt idx="9">
                  <c:v>32.754251575129146</c:v>
                </c:pt>
                <c:pt idx="10">
                  <c:v>31.978293763491447</c:v>
                </c:pt>
                <c:pt idx="11">
                  <c:v>39.989231797732899</c:v>
                </c:pt>
                <c:pt idx="12">
                  <c:v>41.542370388146047</c:v>
                </c:pt>
                <c:pt idx="13">
                  <c:v>39.54603786943639</c:v>
                </c:pt>
                <c:pt idx="14">
                  <c:v>42.807060140262273</c:v>
                </c:pt>
                <c:pt idx="15">
                  <c:v>39.989625706814174</c:v>
                </c:pt>
                <c:pt idx="16">
                  <c:v>44.13239501153263</c:v>
                </c:pt>
                <c:pt idx="17">
                  <c:v>43.388978827009296</c:v>
                </c:pt>
                <c:pt idx="18">
                  <c:v>45.045234104878965</c:v>
                </c:pt>
                <c:pt idx="19">
                  <c:v>46.85058046609479</c:v>
                </c:pt>
                <c:pt idx="20">
                  <c:v>46.935121766017318</c:v>
                </c:pt>
                <c:pt idx="21">
                  <c:v>48.207243704538115</c:v>
                </c:pt>
                <c:pt idx="22">
                  <c:v>48.777618561953979</c:v>
                </c:pt>
                <c:pt idx="23">
                  <c:v>47.606376071135045</c:v>
                </c:pt>
                <c:pt idx="24">
                  <c:v>58.131645738979422</c:v>
                </c:pt>
                <c:pt idx="25">
                  <c:v>56.859304058651645</c:v>
                </c:pt>
                <c:pt idx="26">
                  <c:v>52.47167263114325</c:v>
                </c:pt>
                <c:pt idx="27">
                  <c:v>57.525550984480169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F-4F39-BD9F-3EDC48BB3EA2}"/>
            </c:ext>
          </c:extLst>
        </c:ser>
        <c:ser>
          <c:idx val="1"/>
          <c:order val="1"/>
          <c:tx>
            <c:strRef>
              <c:f>'fig 74 training cluster (2)'!$M$46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96D1"/>
            </a:solidFill>
            <a:ln>
              <a:noFill/>
            </a:ln>
            <a:effectLst/>
          </c:spPr>
          <c:invertIfNegative val="0"/>
          <c:cat>
            <c:strRef>
              <c:f>'fig 74 training cluster (2)'!$K$48:$K$76</c:f>
              <c:strCache>
                <c:ptCount val="28"/>
                <c:pt idx="0">
                  <c:v>Bulgaria</c:v>
                </c:pt>
                <c:pt idx="1">
                  <c:v>Portugal</c:v>
                </c:pt>
                <c:pt idx="2">
                  <c:v>Hungary</c:v>
                </c:pt>
                <c:pt idx="3">
                  <c:v>Italy</c:v>
                </c:pt>
                <c:pt idx="4">
                  <c:v>Croatia</c:v>
                </c:pt>
                <c:pt idx="5">
                  <c:v>Romania</c:v>
                </c:pt>
                <c:pt idx="6">
                  <c:v>Spain</c:v>
                </c:pt>
                <c:pt idx="7">
                  <c:v>Latvia</c:v>
                </c:pt>
                <c:pt idx="8">
                  <c:v>Cyprus</c:v>
                </c:pt>
                <c:pt idx="9">
                  <c:v>Poland</c:v>
                </c:pt>
                <c:pt idx="10">
                  <c:v>Lithuania</c:v>
                </c:pt>
                <c:pt idx="11">
                  <c:v>France</c:v>
                </c:pt>
                <c:pt idx="12">
                  <c:v>Austria</c:v>
                </c:pt>
                <c:pt idx="13">
                  <c:v>EU28</c:v>
                </c:pt>
                <c:pt idx="14">
                  <c:v>Germany</c:v>
                </c:pt>
                <c:pt idx="15">
                  <c:v>Malta</c:v>
                </c:pt>
                <c:pt idx="16">
                  <c:v>Denmark</c:v>
                </c:pt>
                <c:pt idx="17">
                  <c:v>Slovenia</c:v>
                </c:pt>
                <c:pt idx="18">
                  <c:v>Belgium</c:v>
                </c:pt>
                <c:pt idx="19">
                  <c:v>Czechia</c:v>
                </c:pt>
                <c:pt idx="20">
                  <c:v>Luxembourg</c:v>
                </c:pt>
                <c:pt idx="21">
                  <c:v>Netherlands</c:v>
                </c:pt>
                <c:pt idx="22">
                  <c:v>Sweden</c:v>
                </c:pt>
                <c:pt idx="23">
                  <c:v>Estonia</c:v>
                </c:pt>
                <c:pt idx="24">
                  <c:v>Slovakia</c:v>
                </c:pt>
                <c:pt idx="25">
                  <c:v>Ireland</c:v>
                </c:pt>
                <c:pt idx="26">
                  <c:v>United Kingdom</c:v>
                </c:pt>
                <c:pt idx="27">
                  <c:v>Finland</c:v>
                </c:pt>
              </c:strCache>
            </c:strRef>
          </c:cat>
          <c:val>
            <c:numRef>
              <c:f>'fig 74 training cluster (2)'!$M$48:$M$76</c:f>
              <c:numCache>
                <c:formatCode>0</c:formatCode>
                <c:ptCount val="29"/>
                <c:pt idx="0">
                  <c:v>22.205554181360188</c:v>
                </c:pt>
                <c:pt idx="1">
                  <c:v>23.050025816646858</c:v>
                </c:pt>
                <c:pt idx="2">
                  <c:v>26.475979307627291</c:v>
                </c:pt>
                <c:pt idx="3">
                  <c:v>25.011888903702314</c:v>
                </c:pt>
                <c:pt idx="4">
                  <c:v>29.286486957787599</c:v>
                </c:pt>
                <c:pt idx="5">
                  <c:v>27.416167368988166</c:v>
                </c:pt>
                <c:pt idx="6">
                  <c:v>29.882103174900799</c:v>
                </c:pt>
                <c:pt idx="7">
                  <c:v>33.299723036421653</c:v>
                </c:pt>
                <c:pt idx="8">
                  <c:v>34.207779774034641</c:v>
                </c:pt>
                <c:pt idx="9">
                  <c:v>41.357456697310766</c:v>
                </c:pt>
                <c:pt idx="10">
                  <c:v>42.179467222652299</c:v>
                </c:pt>
                <c:pt idx="11">
                  <c:v>36.405694918462117</c:v>
                </c:pt>
                <c:pt idx="12">
                  <c:v>35.100112619742475</c:v>
                </c:pt>
                <c:pt idx="13">
                  <c:v>40.073049953363999</c:v>
                </c:pt>
                <c:pt idx="14">
                  <c:v>40.189739232524417</c:v>
                </c:pt>
                <c:pt idx="15">
                  <c:v>43.885383174630483</c:v>
                </c:pt>
                <c:pt idx="16">
                  <c:v>45.361639050731711</c:v>
                </c:pt>
                <c:pt idx="17">
                  <c:v>46.196173265399871</c:v>
                </c:pt>
                <c:pt idx="18">
                  <c:v>47.877977564462896</c:v>
                </c:pt>
                <c:pt idx="19">
                  <c:v>47.204893728194733</c:v>
                </c:pt>
                <c:pt idx="20">
                  <c:v>47.621858290073284</c:v>
                </c:pt>
                <c:pt idx="21">
                  <c:v>47.513911831746356</c:v>
                </c:pt>
                <c:pt idx="22">
                  <c:v>47.232490062348447</c:v>
                </c:pt>
                <c:pt idx="23">
                  <c:v>54.142814968999964</c:v>
                </c:pt>
                <c:pt idx="24">
                  <c:v>47.524908619348857</c:v>
                </c:pt>
                <c:pt idx="25">
                  <c:v>54.02376650792668</c:v>
                </c:pt>
                <c:pt idx="26">
                  <c:v>60.714128766566802</c:v>
                </c:pt>
                <c:pt idx="27">
                  <c:v>59.508745753720333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F-4F39-BD9F-3EDC48BB3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-15"/>
        <c:axId val="1232265743"/>
        <c:axId val="1229540895"/>
      </c:barChart>
      <c:catAx>
        <c:axId val="123226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540895"/>
        <c:crosses val="autoZero"/>
        <c:auto val="1"/>
        <c:lblAlgn val="ctr"/>
        <c:lblOffset val="100"/>
        <c:noMultiLvlLbl val="0"/>
      </c:catAx>
      <c:valAx>
        <c:axId val="1229540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26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08688667434897E-2"/>
          <c:y val="2.8673832182753912E-2"/>
          <c:w val="0.89805797962811895"/>
          <c:h val="0.66464670431552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'Figs 75,76 &amp; 77 training occup'!$P$1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15623"/>
            </a:solidFill>
            <a:ln>
              <a:noFill/>
            </a:ln>
            <a:effectLst/>
          </c:spPr>
          <c:invertIfNegative val="0"/>
          <c:cat>
            <c:strRef>
              <c:f>'Figs 75,76 &amp; 77 training occup'!$N$2:$N$21</c:f>
              <c:strCache>
                <c:ptCount val="20"/>
                <c:pt idx="0">
                  <c:v>Building workers</c:v>
                </c:pt>
                <c:pt idx="1">
                  <c:v>Metal workers</c:v>
                </c:pt>
                <c:pt idx="2">
                  <c:v>Drivers operators</c:v>
                </c:pt>
                <c:pt idx="3">
                  <c:v>Science associate professionals</c:v>
                </c:pt>
                <c:pt idx="4">
                  <c:v>Science professionals</c:v>
                </c:pt>
                <c:pt idx="5">
                  <c:v>Mining and construction workers </c:v>
                </c:pt>
                <c:pt idx="6">
                  <c:v>Plant and machine operators</c:v>
                </c:pt>
                <c:pt idx="7">
                  <c:v>Skilled agricultural workers</c:v>
                </c:pt>
                <c:pt idx="8">
                  <c:v>Business associate professionals</c:v>
                </c:pt>
                <c:pt idx="9">
                  <c:v>Business professionals</c:v>
                </c:pt>
                <c:pt idx="10">
                  <c:v>Legal, social and cultural professionals</c:v>
                </c:pt>
                <c:pt idx="11">
                  <c:v>Numerical clerks</c:v>
                </c:pt>
                <c:pt idx="12">
                  <c:v>Personal service workers</c:v>
                </c:pt>
                <c:pt idx="13">
                  <c:v>Sales workers</c:v>
                </c:pt>
                <c:pt idx="14">
                  <c:v>Teaching professionals</c:v>
                </c:pt>
                <c:pt idx="15">
                  <c:v>Health professionals</c:v>
                </c:pt>
                <c:pt idx="16">
                  <c:v>General clerks</c:v>
                </c:pt>
                <c:pt idx="17">
                  <c:v>Health associate professionals</c:v>
                </c:pt>
                <c:pt idx="18">
                  <c:v>Cleaners</c:v>
                </c:pt>
                <c:pt idx="19">
                  <c:v>Personal care workers</c:v>
                </c:pt>
              </c:strCache>
            </c:strRef>
          </c:cat>
          <c:val>
            <c:numRef>
              <c:f>'Figs 75,76 &amp; 77 training occup'!$P$2:$P$21</c:f>
              <c:numCache>
                <c:formatCode>###0</c:formatCode>
                <c:ptCount val="20"/>
                <c:pt idx="0">
                  <c:v>22.311788595994312</c:v>
                </c:pt>
                <c:pt idx="1">
                  <c:v>44.950270090398107</c:v>
                </c:pt>
                <c:pt idx="2">
                  <c:v>34.653667578217053</c:v>
                </c:pt>
                <c:pt idx="3">
                  <c:v>52.237769183278296</c:v>
                </c:pt>
                <c:pt idx="4">
                  <c:v>53.736283212025803</c:v>
                </c:pt>
                <c:pt idx="5">
                  <c:v>26.867904618205994</c:v>
                </c:pt>
                <c:pt idx="6">
                  <c:v>32.849217536268782</c:v>
                </c:pt>
                <c:pt idx="7">
                  <c:v>27.20433867681691</c:v>
                </c:pt>
                <c:pt idx="8">
                  <c:v>55.47202868873525</c:v>
                </c:pt>
                <c:pt idx="9">
                  <c:v>63.071694195302783</c:v>
                </c:pt>
                <c:pt idx="10">
                  <c:v>61.533024946484069</c:v>
                </c:pt>
                <c:pt idx="11">
                  <c:v>32.813541955870519</c:v>
                </c:pt>
                <c:pt idx="12">
                  <c:v>20.905598426160783</c:v>
                </c:pt>
                <c:pt idx="13">
                  <c:v>36.18030865246206</c:v>
                </c:pt>
                <c:pt idx="14">
                  <c:v>51.69568205357519</c:v>
                </c:pt>
                <c:pt idx="15">
                  <c:v>67.066274254575404</c:v>
                </c:pt>
                <c:pt idx="16">
                  <c:v>38.667067667959756</c:v>
                </c:pt>
                <c:pt idx="17">
                  <c:v>60.272817305349101</c:v>
                </c:pt>
                <c:pt idx="18">
                  <c:v>17.609750060676934</c:v>
                </c:pt>
                <c:pt idx="19">
                  <c:v>46.22728686548934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BF-4208-8A4B-A2E77AF36587}"/>
            </c:ext>
          </c:extLst>
        </c:ser>
        <c:ser>
          <c:idx val="1"/>
          <c:order val="1"/>
          <c:tx>
            <c:strRef>
              <c:f>'Figs 75,76 &amp; 77 training occup'!$Q$1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96D1"/>
            </a:solidFill>
            <a:ln>
              <a:noFill/>
            </a:ln>
            <a:effectLst/>
          </c:spPr>
          <c:invertIfNegative val="0"/>
          <c:cat>
            <c:strRef>
              <c:f>'Figs 75,76 &amp; 77 training occup'!$N$2:$N$21</c:f>
              <c:strCache>
                <c:ptCount val="20"/>
                <c:pt idx="0">
                  <c:v>Building workers</c:v>
                </c:pt>
                <c:pt idx="1">
                  <c:v>Metal workers</c:v>
                </c:pt>
                <c:pt idx="2">
                  <c:v>Drivers operators</c:v>
                </c:pt>
                <c:pt idx="3">
                  <c:v>Science associate professionals</c:v>
                </c:pt>
                <c:pt idx="4">
                  <c:v>Science professionals</c:v>
                </c:pt>
                <c:pt idx="5">
                  <c:v>Mining and construction workers </c:v>
                </c:pt>
                <c:pt idx="6">
                  <c:v>Plant and machine operators</c:v>
                </c:pt>
                <c:pt idx="7">
                  <c:v>Skilled agricultural workers</c:v>
                </c:pt>
                <c:pt idx="8">
                  <c:v>Business associate professionals</c:v>
                </c:pt>
                <c:pt idx="9">
                  <c:v>Business professionals</c:v>
                </c:pt>
                <c:pt idx="10">
                  <c:v>Legal, social and cultural professionals</c:v>
                </c:pt>
                <c:pt idx="11">
                  <c:v>Numerical clerks</c:v>
                </c:pt>
                <c:pt idx="12">
                  <c:v>Personal service workers</c:v>
                </c:pt>
                <c:pt idx="13">
                  <c:v>Sales workers</c:v>
                </c:pt>
                <c:pt idx="14">
                  <c:v>Teaching professionals</c:v>
                </c:pt>
                <c:pt idx="15">
                  <c:v>Health professionals</c:v>
                </c:pt>
                <c:pt idx="16">
                  <c:v>General clerks</c:v>
                </c:pt>
                <c:pt idx="17">
                  <c:v>Health associate professionals</c:v>
                </c:pt>
                <c:pt idx="18">
                  <c:v>Cleaners</c:v>
                </c:pt>
                <c:pt idx="19">
                  <c:v>Personal care workers</c:v>
                </c:pt>
              </c:strCache>
            </c:strRef>
          </c:cat>
          <c:val>
            <c:numRef>
              <c:f>'Figs 75,76 &amp; 77 training occup'!$Q$2:$Q$21</c:f>
              <c:numCache>
                <c:formatCode>General</c:formatCode>
                <c:ptCount val="20"/>
                <c:pt idx="2" formatCode="###0">
                  <c:v>27.182722470057524</c:v>
                </c:pt>
                <c:pt idx="3" formatCode="###0">
                  <c:v>48.116604999798632</c:v>
                </c:pt>
                <c:pt idx="4" formatCode="###0">
                  <c:v>55.815475310836483</c:v>
                </c:pt>
                <c:pt idx="5" formatCode="###0">
                  <c:v>15.96421464922846</c:v>
                </c:pt>
                <c:pt idx="6" formatCode="###0">
                  <c:v>14.838253259233076</c:v>
                </c:pt>
                <c:pt idx="7" formatCode="###0">
                  <c:v>11.18803391886501</c:v>
                </c:pt>
                <c:pt idx="8" formatCode="###0">
                  <c:v>51.201487193664008</c:v>
                </c:pt>
                <c:pt idx="9" formatCode="###0">
                  <c:v>51.144559186111294</c:v>
                </c:pt>
                <c:pt idx="10" formatCode="###0">
                  <c:v>47.830499257614072</c:v>
                </c:pt>
                <c:pt idx="11" formatCode="###0">
                  <c:v>44.053411738407327</c:v>
                </c:pt>
                <c:pt idx="12" formatCode="###0">
                  <c:v>27.658933104306705</c:v>
                </c:pt>
                <c:pt idx="13" formatCode="###0">
                  <c:v>28.046741481732905</c:v>
                </c:pt>
                <c:pt idx="14" formatCode="###0">
                  <c:v>57.015222715219934</c:v>
                </c:pt>
                <c:pt idx="15" formatCode="###0">
                  <c:v>62.477024161187202</c:v>
                </c:pt>
                <c:pt idx="16" formatCode="###0">
                  <c:v>35.958255009999625</c:v>
                </c:pt>
                <c:pt idx="17" formatCode="###0">
                  <c:v>60.725362685121688</c:v>
                </c:pt>
                <c:pt idx="18" formatCode="###0">
                  <c:v>16.907550233165939</c:v>
                </c:pt>
                <c:pt idx="19" formatCode="###0">
                  <c:v>45.804929402503241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BF-4208-8A4B-A2E77AF36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77471"/>
        <c:axId val="1575603455"/>
      </c:barChart>
      <c:catAx>
        <c:axId val="15718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603455"/>
        <c:crosses val="autoZero"/>
        <c:auto val="1"/>
        <c:lblAlgn val="ctr"/>
        <c:lblOffset val="100"/>
        <c:noMultiLvlLbl val="0"/>
      </c:catAx>
      <c:valAx>
        <c:axId val="157560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8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'training Occups'!$N$45</c:f>
              <c:strCache>
                <c:ptCount val="1"/>
                <c:pt idx="0">
                  <c:v>Men </c:v>
                </c:pt>
              </c:strCache>
            </c:strRef>
          </c:tx>
          <c:spPr>
            <a:solidFill>
              <a:srgbClr val="F15623"/>
            </a:solidFill>
            <a:ln>
              <a:noFill/>
            </a:ln>
            <a:effectLst/>
          </c:spPr>
          <c:invertIfNegative val="0"/>
          <c:cat>
            <c:strRef>
              <c:f>'training Occups'!$M$46:$M$49</c:f>
              <c:strCache>
                <c:ptCount val="4"/>
                <c:pt idx="0">
                  <c:v>High skilled white-collar</c:v>
                </c:pt>
                <c:pt idx="1">
                  <c:v>Low skilled white-collar</c:v>
                </c:pt>
                <c:pt idx="2">
                  <c:v>High skilled blue-collar</c:v>
                </c:pt>
                <c:pt idx="3">
                  <c:v>Low skilled blue collar</c:v>
                </c:pt>
              </c:strCache>
            </c:strRef>
          </c:cat>
          <c:val>
            <c:numRef>
              <c:f>'training Occups'!$N$46:$N$49</c:f>
              <c:numCache>
                <c:formatCode>###0</c:formatCode>
                <c:ptCount val="4"/>
                <c:pt idx="0">
                  <c:v>51.413006049514706</c:v>
                </c:pt>
                <c:pt idx="1">
                  <c:v>34.153536602011933</c:v>
                </c:pt>
                <c:pt idx="2">
                  <c:v>31.953685512041204</c:v>
                </c:pt>
                <c:pt idx="3">
                  <c:v>30.351338054390641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3-4005-B10B-340DBA52F63C}"/>
            </c:ext>
          </c:extLst>
        </c:ser>
        <c:ser>
          <c:idx val="1"/>
          <c:order val="1"/>
          <c:tx>
            <c:strRef>
              <c:f>'training Occups'!$O$45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96D1"/>
            </a:solidFill>
            <a:ln>
              <a:noFill/>
            </a:ln>
            <a:effectLst/>
          </c:spPr>
          <c:invertIfNegative val="0"/>
          <c:cat>
            <c:strRef>
              <c:f>'training Occups'!$M$46:$M$49</c:f>
              <c:strCache>
                <c:ptCount val="4"/>
                <c:pt idx="0">
                  <c:v>High skilled white-collar</c:v>
                </c:pt>
                <c:pt idx="1">
                  <c:v>Low skilled white-collar</c:v>
                </c:pt>
                <c:pt idx="2">
                  <c:v>High skilled blue-collar</c:v>
                </c:pt>
                <c:pt idx="3">
                  <c:v>Low skilled blue collar</c:v>
                </c:pt>
              </c:strCache>
            </c:strRef>
          </c:cat>
          <c:val>
            <c:numRef>
              <c:f>'training Occups'!$O$46:$O$49</c:f>
              <c:numCache>
                <c:formatCode>###0</c:formatCode>
                <c:ptCount val="4"/>
                <c:pt idx="0">
                  <c:v>51.761085525037146</c:v>
                </c:pt>
                <c:pt idx="1">
                  <c:v>35.44034278864148</c:v>
                </c:pt>
                <c:pt idx="2">
                  <c:v>15.367493263807456</c:v>
                </c:pt>
                <c:pt idx="3">
                  <c:v>18.507928993290502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3-4005-B10B-340DBA52F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7630479"/>
        <c:axId val="1442692415"/>
      </c:barChart>
      <c:catAx>
        <c:axId val="143763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692415"/>
        <c:crosses val="autoZero"/>
        <c:auto val="1"/>
        <c:lblAlgn val="ctr"/>
        <c:lblOffset val="100"/>
        <c:noMultiLvlLbl val="0"/>
      </c:catAx>
      <c:valAx>
        <c:axId val="1442692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763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32480914037316"/>
          <c:y val="0.87592420122524817"/>
          <c:w val="0.33135038171925363"/>
          <c:h val="0.10030092993433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1A3DF-F66E-4064-B199-2924004B31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B4D555-7142-4A73-AFC5-C34C2D1F697E}">
      <dgm:prSet phldrT="[Text]" custT="1"/>
      <dgm:spPr/>
      <dgm:t>
        <a:bodyPr/>
        <a:lstStyle/>
        <a:p>
          <a:r>
            <a:rPr lang="en-GB" sz="2000" b="1" dirty="0"/>
            <a:t>Technological change:</a:t>
          </a:r>
        </a:p>
        <a:p>
          <a:r>
            <a:rPr lang="en-GB" sz="2000" b="1" dirty="0"/>
            <a:t>three vectors</a:t>
          </a:r>
          <a:endParaRPr lang="en-GB" sz="2000" dirty="0"/>
        </a:p>
      </dgm:t>
    </dgm:pt>
    <dgm:pt modelId="{FA24C863-F271-4D00-A3F4-383DC0B5AA53}" type="parTrans" cxnId="{C30EC87D-972F-4E13-B350-26B5113BC373}">
      <dgm:prSet/>
      <dgm:spPr/>
      <dgm:t>
        <a:bodyPr/>
        <a:lstStyle/>
        <a:p>
          <a:endParaRPr lang="en-GB"/>
        </a:p>
      </dgm:t>
    </dgm:pt>
    <dgm:pt modelId="{C2CAC68E-4813-493D-8DBA-46C613C09401}" type="sibTrans" cxnId="{C30EC87D-972F-4E13-B350-26B5113BC373}">
      <dgm:prSet/>
      <dgm:spPr/>
      <dgm:t>
        <a:bodyPr/>
        <a:lstStyle/>
        <a:p>
          <a:endParaRPr lang="en-GB"/>
        </a:p>
      </dgm:t>
    </dgm:pt>
    <dgm:pt modelId="{A2A5BA22-B692-44C1-9B15-AACFAE67E973}">
      <dgm:prSet phldrT="[Text]" custT="1"/>
      <dgm:spPr/>
      <dgm:t>
        <a:bodyPr/>
        <a:lstStyle/>
        <a:p>
          <a:r>
            <a:rPr lang="en-GB" sz="2400" dirty="0">
              <a:solidFill>
                <a:schemeClr val="bg2"/>
              </a:solidFill>
            </a:rPr>
            <a:t>Automation of work</a:t>
          </a:r>
        </a:p>
      </dgm:t>
    </dgm:pt>
    <dgm:pt modelId="{E1957FD4-76E0-4BD5-A29A-DD7497BAB983}" type="parTrans" cxnId="{3CDB5A31-FA12-4BFF-9135-7552E4B9EA21}">
      <dgm:prSet/>
      <dgm:spPr/>
      <dgm:t>
        <a:bodyPr/>
        <a:lstStyle/>
        <a:p>
          <a:endParaRPr lang="en-GB"/>
        </a:p>
      </dgm:t>
    </dgm:pt>
    <dgm:pt modelId="{A66A928A-6FDF-4481-A30E-A3D07FCB88E6}" type="sibTrans" cxnId="{3CDB5A31-FA12-4BFF-9135-7552E4B9EA21}">
      <dgm:prSet/>
      <dgm:spPr/>
      <dgm:t>
        <a:bodyPr/>
        <a:lstStyle/>
        <a:p>
          <a:endParaRPr lang="en-GB"/>
        </a:p>
      </dgm:t>
    </dgm:pt>
    <dgm:pt modelId="{7BCE3B79-B053-4C6D-B60E-2278F8914607}">
      <dgm:prSet phldrT="[Text]" custT="1"/>
      <dgm:spPr/>
      <dgm:t>
        <a:bodyPr/>
        <a:lstStyle/>
        <a:p>
          <a:r>
            <a:rPr lang="fr-BE" sz="2400" b="1" dirty="0"/>
            <a:t>Globalisation</a:t>
          </a:r>
          <a:endParaRPr lang="en-GB" sz="2400" dirty="0"/>
        </a:p>
      </dgm:t>
    </dgm:pt>
    <dgm:pt modelId="{EE634DF1-DAF8-4F84-8AAF-90A37B624592}" type="parTrans" cxnId="{2C3C14B2-A402-46CD-96C0-F46A88EB6203}">
      <dgm:prSet/>
      <dgm:spPr/>
      <dgm:t>
        <a:bodyPr/>
        <a:lstStyle/>
        <a:p>
          <a:endParaRPr lang="en-GB"/>
        </a:p>
      </dgm:t>
    </dgm:pt>
    <dgm:pt modelId="{2B164359-6037-41E5-8BA2-875D9F7378B5}" type="sibTrans" cxnId="{2C3C14B2-A402-46CD-96C0-F46A88EB6203}">
      <dgm:prSet/>
      <dgm:spPr/>
      <dgm:t>
        <a:bodyPr/>
        <a:lstStyle/>
        <a:p>
          <a:endParaRPr lang="en-GB"/>
        </a:p>
      </dgm:t>
    </dgm:pt>
    <dgm:pt modelId="{4747686E-227C-4225-9D4D-BE742BB52676}">
      <dgm:prSet phldrT="[Text]" custT="1"/>
      <dgm:spPr/>
      <dgm:t>
        <a:bodyPr/>
        <a:lstStyle/>
        <a:p>
          <a:r>
            <a:rPr lang="en-IE" sz="2400" noProof="0" dirty="0">
              <a:solidFill>
                <a:schemeClr val="bg2"/>
              </a:solidFill>
            </a:rPr>
            <a:t>Continued  outsourcing – off-shoring of mid-level jobs.</a:t>
          </a:r>
        </a:p>
      </dgm:t>
    </dgm:pt>
    <dgm:pt modelId="{EF76685F-7609-405A-B956-09A1010C6E15}" type="parTrans" cxnId="{6C5798E9-0355-4DFE-A86C-DD97152B0745}">
      <dgm:prSet/>
      <dgm:spPr/>
      <dgm:t>
        <a:bodyPr/>
        <a:lstStyle/>
        <a:p>
          <a:endParaRPr lang="en-GB"/>
        </a:p>
      </dgm:t>
    </dgm:pt>
    <dgm:pt modelId="{882F361A-C7BE-4418-B37D-2E2340B1455C}" type="sibTrans" cxnId="{6C5798E9-0355-4DFE-A86C-DD97152B0745}">
      <dgm:prSet/>
      <dgm:spPr/>
      <dgm:t>
        <a:bodyPr/>
        <a:lstStyle/>
        <a:p>
          <a:endParaRPr lang="en-GB"/>
        </a:p>
      </dgm:t>
    </dgm:pt>
    <dgm:pt modelId="{800D1117-06AF-4ABB-AE28-87D059B5DEC3}">
      <dgm:prSet phldrT="[Text]" custT="1"/>
      <dgm:spPr/>
      <dgm:t>
        <a:bodyPr/>
        <a:lstStyle/>
        <a:p>
          <a:r>
            <a:rPr lang="en-IE" sz="2400" b="1" noProof="0" dirty="0"/>
            <a:t>Environmental concerns</a:t>
          </a:r>
          <a:endParaRPr lang="en-IE" sz="2400" noProof="0" dirty="0"/>
        </a:p>
      </dgm:t>
    </dgm:pt>
    <dgm:pt modelId="{B29DD7F9-E7C8-4C35-930D-009018908DC8}" type="parTrans" cxnId="{1BDDD976-F762-4211-93F3-5A17A38AD21B}">
      <dgm:prSet/>
      <dgm:spPr/>
      <dgm:t>
        <a:bodyPr/>
        <a:lstStyle/>
        <a:p>
          <a:endParaRPr lang="en-GB"/>
        </a:p>
      </dgm:t>
    </dgm:pt>
    <dgm:pt modelId="{2002B811-4858-453A-B206-6E0FA88B95E9}" type="sibTrans" cxnId="{1BDDD976-F762-4211-93F3-5A17A38AD21B}">
      <dgm:prSet/>
      <dgm:spPr/>
      <dgm:t>
        <a:bodyPr/>
        <a:lstStyle/>
        <a:p>
          <a:endParaRPr lang="en-GB"/>
        </a:p>
      </dgm:t>
    </dgm:pt>
    <dgm:pt modelId="{DCDD2531-D4F7-488A-92E2-2C372D0F920C}">
      <dgm:prSet phldrT="[Text]" custT="1"/>
      <dgm:spPr/>
      <dgm:t>
        <a:bodyPr/>
        <a:lstStyle/>
        <a:p>
          <a:r>
            <a:rPr lang="fr-BE" sz="2400" dirty="0">
              <a:solidFill>
                <a:schemeClr val="bg2"/>
              </a:solidFill>
            </a:rPr>
            <a:t>New types of jobs</a:t>
          </a:r>
          <a:r>
            <a:rPr lang="en-IE" sz="2400" noProof="0" dirty="0">
              <a:solidFill>
                <a:schemeClr val="bg2"/>
              </a:solidFill>
            </a:rPr>
            <a:t>: adding to bottom and mid-level segment.</a:t>
          </a:r>
        </a:p>
      </dgm:t>
    </dgm:pt>
    <dgm:pt modelId="{EEDC9FAB-F040-44EC-854C-8E9E503E42A8}" type="parTrans" cxnId="{CCC3618F-E529-42C2-888E-3DB17F2C39E2}">
      <dgm:prSet/>
      <dgm:spPr/>
      <dgm:t>
        <a:bodyPr/>
        <a:lstStyle/>
        <a:p>
          <a:endParaRPr lang="en-GB"/>
        </a:p>
      </dgm:t>
    </dgm:pt>
    <dgm:pt modelId="{65A4F31A-F0EA-42E6-B7E4-BD4BB0B717A3}" type="sibTrans" cxnId="{CCC3618F-E529-42C2-888E-3DB17F2C39E2}">
      <dgm:prSet/>
      <dgm:spPr/>
      <dgm:t>
        <a:bodyPr/>
        <a:lstStyle/>
        <a:p>
          <a:endParaRPr lang="en-GB"/>
        </a:p>
      </dgm:t>
    </dgm:pt>
    <dgm:pt modelId="{EFBFD6A8-AB91-4B7E-AEEE-85295F6CA85A}">
      <dgm:prSet custT="1"/>
      <dgm:spPr/>
      <dgm:t>
        <a:bodyPr/>
        <a:lstStyle/>
        <a:p>
          <a:r>
            <a:rPr lang="en-IE" sz="2400" dirty="0">
              <a:solidFill>
                <a:schemeClr val="bg2"/>
              </a:solidFill>
            </a:rPr>
            <a:t>Digitisation of processes</a:t>
          </a:r>
        </a:p>
      </dgm:t>
    </dgm:pt>
    <dgm:pt modelId="{3E6FD6B7-834E-433B-838C-532BE8CDBD50}" type="parTrans" cxnId="{4F029CEB-2AA0-4C2E-BAAD-05354AF6409D}">
      <dgm:prSet/>
      <dgm:spPr/>
      <dgm:t>
        <a:bodyPr/>
        <a:lstStyle/>
        <a:p>
          <a:endParaRPr lang="en-GB"/>
        </a:p>
      </dgm:t>
    </dgm:pt>
    <dgm:pt modelId="{1E2339DF-6F4D-4969-B0DF-5F99A1AAC283}" type="sibTrans" cxnId="{4F029CEB-2AA0-4C2E-BAAD-05354AF6409D}">
      <dgm:prSet/>
      <dgm:spPr/>
      <dgm:t>
        <a:bodyPr/>
        <a:lstStyle/>
        <a:p>
          <a:endParaRPr lang="en-GB"/>
        </a:p>
      </dgm:t>
    </dgm:pt>
    <dgm:pt modelId="{26DBB9CC-F6ED-4D30-9089-5E3E51111DB9}">
      <dgm:prSet custT="1"/>
      <dgm:spPr/>
      <dgm:t>
        <a:bodyPr/>
        <a:lstStyle/>
        <a:p>
          <a:r>
            <a:rPr lang="en-IE" sz="2400" dirty="0">
              <a:solidFill>
                <a:schemeClr val="bg2"/>
              </a:solidFill>
            </a:rPr>
            <a:t>Coordination by platforms.</a:t>
          </a:r>
          <a:endParaRPr lang="en-GB" sz="2400" dirty="0">
            <a:solidFill>
              <a:schemeClr val="bg2"/>
            </a:solidFill>
          </a:endParaRPr>
        </a:p>
      </dgm:t>
    </dgm:pt>
    <dgm:pt modelId="{F659B85F-7545-4CCD-A99D-9BFB0F076BC7}" type="parTrans" cxnId="{172EC39F-BFF5-4F85-A961-40860890DA7D}">
      <dgm:prSet/>
      <dgm:spPr/>
      <dgm:t>
        <a:bodyPr/>
        <a:lstStyle/>
        <a:p>
          <a:endParaRPr lang="en-GB"/>
        </a:p>
      </dgm:t>
    </dgm:pt>
    <dgm:pt modelId="{97CC5508-F834-4592-BFA5-2CB60CA0CB10}" type="sibTrans" cxnId="{172EC39F-BFF5-4F85-A961-40860890DA7D}">
      <dgm:prSet/>
      <dgm:spPr/>
      <dgm:t>
        <a:bodyPr/>
        <a:lstStyle/>
        <a:p>
          <a:endParaRPr lang="en-GB"/>
        </a:p>
      </dgm:t>
    </dgm:pt>
    <dgm:pt modelId="{6C10D6E8-0622-4589-A1BC-4C0DE195E637}">
      <dgm:prSet custT="1"/>
      <dgm:spPr/>
      <dgm:t>
        <a:bodyPr/>
        <a:lstStyle/>
        <a:p>
          <a:r>
            <a:rPr lang="en-IE" sz="2400" noProof="0" dirty="0">
              <a:solidFill>
                <a:schemeClr val="bg2"/>
              </a:solidFill>
            </a:rPr>
            <a:t>Care: adding to low and mid-level skills segment, but low-paid.</a:t>
          </a:r>
        </a:p>
      </dgm:t>
    </dgm:pt>
    <dgm:pt modelId="{0FD95FFA-C6D2-4E48-86C4-9B58A3B5DB14}" type="parTrans" cxnId="{5BEEEA5A-04CC-4B89-9605-A4322B0FDF7B}">
      <dgm:prSet/>
      <dgm:spPr/>
      <dgm:t>
        <a:bodyPr/>
        <a:lstStyle/>
        <a:p>
          <a:endParaRPr lang="en-GB"/>
        </a:p>
      </dgm:t>
    </dgm:pt>
    <dgm:pt modelId="{1BA92BA2-B1CA-43FC-B027-F37A009AE4C2}" type="sibTrans" cxnId="{5BEEEA5A-04CC-4B89-9605-A4322B0FDF7B}">
      <dgm:prSet/>
      <dgm:spPr/>
      <dgm:t>
        <a:bodyPr/>
        <a:lstStyle/>
        <a:p>
          <a:endParaRPr lang="en-GB"/>
        </a:p>
      </dgm:t>
    </dgm:pt>
    <dgm:pt modelId="{FF6ED743-1F10-4F27-B9EB-AED76B05220D}">
      <dgm:prSet phldrT="[Text]" custT="1"/>
      <dgm:spPr/>
      <dgm:t>
        <a:bodyPr/>
        <a:lstStyle/>
        <a:p>
          <a:r>
            <a:rPr lang="en-IE" sz="2400" b="1" noProof="0" dirty="0"/>
            <a:t>Demography</a:t>
          </a:r>
          <a:endParaRPr lang="en-IE" sz="2400" noProof="0" dirty="0"/>
        </a:p>
      </dgm:t>
    </dgm:pt>
    <dgm:pt modelId="{10434642-CF2D-46A8-81F8-32C975734A24}" type="parTrans" cxnId="{8F555395-A458-471E-A07C-0C625D4C4889}">
      <dgm:prSet/>
      <dgm:spPr/>
      <dgm:t>
        <a:bodyPr/>
        <a:lstStyle/>
        <a:p>
          <a:endParaRPr lang="en-GB"/>
        </a:p>
      </dgm:t>
    </dgm:pt>
    <dgm:pt modelId="{FB3F8622-1006-41EE-A8E2-DCB683FED366}" type="sibTrans" cxnId="{8F555395-A458-471E-A07C-0C625D4C4889}">
      <dgm:prSet/>
      <dgm:spPr/>
      <dgm:t>
        <a:bodyPr/>
        <a:lstStyle/>
        <a:p>
          <a:endParaRPr lang="en-GB"/>
        </a:p>
      </dgm:t>
    </dgm:pt>
    <dgm:pt modelId="{ACA68B9C-41CB-4BA1-93D3-0CA4EA32A8ED}" type="pres">
      <dgm:prSet presAssocID="{AE51A3DF-F66E-4064-B199-2924004B31FC}" presName="Name0" presStyleCnt="0">
        <dgm:presLayoutVars>
          <dgm:dir/>
          <dgm:animLvl val="lvl"/>
          <dgm:resizeHandles val="exact"/>
        </dgm:presLayoutVars>
      </dgm:prSet>
      <dgm:spPr/>
    </dgm:pt>
    <dgm:pt modelId="{5ECFDFF3-DE63-4BF1-B813-15BE6554B841}" type="pres">
      <dgm:prSet presAssocID="{54B4D555-7142-4A73-AFC5-C34C2D1F697E}" presName="composite" presStyleCnt="0"/>
      <dgm:spPr/>
    </dgm:pt>
    <dgm:pt modelId="{842695C8-5D08-42AC-AF7A-01BB0D8B0E8C}" type="pres">
      <dgm:prSet presAssocID="{54B4D555-7142-4A73-AFC5-C34C2D1F697E}" presName="parTx" presStyleLbl="alignNode1" presStyleIdx="0" presStyleCnt="4" custLinFactNeighborX="-3541" custLinFactNeighborY="2529">
        <dgm:presLayoutVars>
          <dgm:chMax val="0"/>
          <dgm:chPref val="0"/>
          <dgm:bulletEnabled val="1"/>
        </dgm:presLayoutVars>
      </dgm:prSet>
      <dgm:spPr/>
    </dgm:pt>
    <dgm:pt modelId="{CA186079-8048-4FC3-AC1C-E4BF8BDC5A15}" type="pres">
      <dgm:prSet presAssocID="{54B4D555-7142-4A73-AFC5-C34C2D1F697E}" presName="desTx" presStyleLbl="alignAccFollowNode1" presStyleIdx="0" presStyleCnt="4">
        <dgm:presLayoutVars>
          <dgm:bulletEnabled val="1"/>
        </dgm:presLayoutVars>
      </dgm:prSet>
      <dgm:spPr/>
    </dgm:pt>
    <dgm:pt modelId="{73D5A16B-9740-4E4D-82B1-3F6310F0FDF3}" type="pres">
      <dgm:prSet presAssocID="{C2CAC68E-4813-493D-8DBA-46C613C09401}" presName="space" presStyleCnt="0"/>
      <dgm:spPr/>
    </dgm:pt>
    <dgm:pt modelId="{F242BA2E-7281-414C-9112-861C228D5B10}" type="pres">
      <dgm:prSet presAssocID="{7BCE3B79-B053-4C6D-B60E-2278F8914607}" presName="composite" presStyleCnt="0"/>
      <dgm:spPr/>
    </dgm:pt>
    <dgm:pt modelId="{8DDD8E1D-07A7-47B6-B421-7952F7357096}" type="pres">
      <dgm:prSet presAssocID="{7BCE3B79-B053-4C6D-B60E-2278F891460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982A94D-F8D6-4851-9D83-493FA1E24CEE}" type="pres">
      <dgm:prSet presAssocID="{7BCE3B79-B053-4C6D-B60E-2278F8914607}" presName="desTx" presStyleLbl="alignAccFollowNode1" presStyleIdx="1" presStyleCnt="4">
        <dgm:presLayoutVars>
          <dgm:bulletEnabled val="1"/>
        </dgm:presLayoutVars>
      </dgm:prSet>
      <dgm:spPr/>
    </dgm:pt>
    <dgm:pt modelId="{C713FDE4-D5F0-48F4-B926-6C4D90FF50C4}" type="pres">
      <dgm:prSet presAssocID="{2B164359-6037-41E5-8BA2-875D9F7378B5}" presName="space" presStyleCnt="0"/>
      <dgm:spPr/>
    </dgm:pt>
    <dgm:pt modelId="{CB33228A-338A-48C1-8FB1-E6366630B1AE}" type="pres">
      <dgm:prSet presAssocID="{800D1117-06AF-4ABB-AE28-87D059B5DEC3}" presName="composite" presStyleCnt="0"/>
      <dgm:spPr/>
    </dgm:pt>
    <dgm:pt modelId="{296DC838-D716-4F72-9B99-F7A32E3F5DDD}" type="pres">
      <dgm:prSet presAssocID="{800D1117-06AF-4ABB-AE28-87D059B5DEC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F062296-4450-479A-B6FD-B886850116A3}" type="pres">
      <dgm:prSet presAssocID="{800D1117-06AF-4ABB-AE28-87D059B5DEC3}" presName="desTx" presStyleLbl="alignAccFollowNode1" presStyleIdx="2" presStyleCnt="4">
        <dgm:presLayoutVars>
          <dgm:bulletEnabled val="1"/>
        </dgm:presLayoutVars>
      </dgm:prSet>
      <dgm:spPr/>
    </dgm:pt>
    <dgm:pt modelId="{0001AC18-6E1B-4BAE-8150-AFFF4ADF8127}" type="pres">
      <dgm:prSet presAssocID="{2002B811-4858-453A-B206-6E0FA88B95E9}" presName="space" presStyleCnt="0"/>
      <dgm:spPr/>
    </dgm:pt>
    <dgm:pt modelId="{7F508194-4F99-4E3B-9E0C-B3B1252D637A}" type="pres">
      <dgm:prSet presAssocID="{FF6ED743-1F10-4F27-B9EB-AED76B05220D}" presName="composite" presStyleCnt="0"/>
      <dgm:spPr/>
    </dgm:pt>
    <dgm:pt modelId="{0C8898E7-A1DD-451F-9513-F240CF668BAA}" type="pres">
      <dgm:prSet presAssocID="{FF6ED743-1F10-4F27-B9EB-AED76B05220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807D5AB-6FA6-48A6-A578-53083447BB69}" type="pres">
      <dgm:prSet presAssocID="{FF6ED743-1F10-4F27-B9EB-AED76B05220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AAEFF0A-D879-4E26-8609-869891859D1F}" type="presOf" srcId="{A2A5BA22-B692-44C1-9B15-AACFAE67E973}" destId="{CA186079-8048-4FC3-AC1C-E4BF8BDC5A15}" srcOrd="0" destOrd="0" presId="urn:microsoft.com/office/officeart/2005/8/layout/hList1"/>
    <dgm:cxn modelId="{8C96C123-B84E-4EC9-BE8B-E0C80B0D1041}" type="presOf" srcId="{4747686E-227C-4225-9D4D-BE742BB52676}" destId="{F982A94D-F8D6-4851-9D83-493FA1E24CEE}" srcOrd="0" destOrd="0" presId="urn:microsoft.com/office/officeart/2005/8/layout/hList1"/>
    <dgm:cxn modelId="{3CDB5A31-FA12-4BFF-9135-7552E4B9EA21}" srcId="{54B4D555-7142-4A73-AFC5-C34C2D1F697E}" destId="{A2A5BA22-B692-44C1-9B15-AACFAE67E973}" srcOrd="0" destOrd="0" parTransId="{E1957FD4-76E0-4BD5-A29A-DD7497BAB983}" sibTransId="{A66A928A-6FDF-4481-A30E-A3D07FCB88E6}"/>
    <dgm:cxn modelId="{21C49234-903F-44AA-A835-83439E99C373}" type="presOf" srcId="{DCDD2531-D4F7-488A-92E2-2C372D0F920C}" destId="{2F062296-4450-479A-B6FD-B886850116A3}" srcOrd="0" destOrd="0" presId="urn:microsoft.com/office/officeart/2005/8/layout/hList1"/>
    <dgm:cxn modelId="{49528D36-8250-4DD7-8F49-10DFB75BFBA9}" type="presOf" srcId="{EFBFD6A8-AB91-4B7E-AEEE-85295F6CA85A}" destId="{CA186079-8048-4FC3-AC1C-E4BF8BDC5A15}" srcOrd="0" destOrd="1" presId="urn:microsoft.com/office/officeart/2005/8/layout/hList1"/>
    <dgm:cxn modelId="{EFBDDE4C-4C3E-4F32-B2B1-6D4A7340DA30}" type="presOf" srcId="{800D1117-06AF-4ABB-AE28-87D059B5DEC3}" destId="{296DC838-D716-4F72-9B99-F7A32E3F5DDD}" srcOrd="0" destOrd="0" presId="urn:microsoft.com/office/officeart/2005/8/layout/hList1"/>
    <dgm:cxn modelId="{5BEEEA5A-04CC-4B89-9605-A4322B0FDF7B}" srcId="{FF6ED743-1F10-4F27-B9EB-AED76B05220D}" destId="{6C10D6E8-0622-4589-A1BC-4C0DE195E637}" srcOrd="0" destOrd="0" parTransId="{0FD95FFA-C6D2-4E48-86C4-9B58A3B5DB14}" sibTransId="{1BA92BA2-B1CA-43FC-B027-F37A009AE4C2}"/>
    <dgm:cxn modelId="{1BDDD976-F762-4211-93F3-5A17A38AD21B}" srcId="{AE51A3DF-F66E-4064-B199-2924004B31FC}" destId="{800D1117-06AF-4ABB-AE28-87D059B5DEC3}" srcOrd="2" destOrd="0" parTransId="{B29DD7F9-E7C8-4C35-930D-009018908DC8}" sibTransId="{2002B811-4858-453A-B206-6E0FA88B95E9}"/>
    <dgm:cxn modelId="{37EB247C-674C-44C3-AB0B-AE026ADE4181}" type="presOf" srcId="{FF6ED743-1F10-4F27-B9EB-AED76B05220D}" destId="{0C8898E7-A1DD-451F-9513-F240CF668BAA}" srcOrd="0" destOrd="0" presId="urn:microsoft.com/office/officeart/2005/8/layout/hList1"/>
    <dgm:cxn modelId="{C30EC87D-972F-4E13-B350-26B5113BC373}" srcId="{AE51A3DF-F66E-4064-B199-2924004B31FC}" destId="{54B4D555-7142-4A73-AFC5-C34C2D1F697E}" srcOrd="0" destOrd="0" parTransId="{FA24C863-F271-4D00-A3F4-383DC0B5AA53}" sibTransId="{C2CAC68E-4813-493D-8DBA-46C613C09401}"/>
    <dgm:cxn modelId="{CCC3618F-E529-42C2-888E-3DB17F2C39E2}" srcId="{800D1117-06AF-4ABB-AE28-87D059B5DEC3}" destId="{DCDD2531-D4F7-488A-92E2-2C372D0F920C}" srcOrd="0" destOrd="0" parTransId="{EEDC9FAB-F040-44EC-854C-8E9E503E42A8}" sibTransId="{65A4F31A-F0EA-42E6-B7E4-BD4BB0B717A3}"/>
    <dgm:cxn modelId="{8F555395-A458-471E-A07C-0C625D4C4889}" srcId="{AE51A3DF-F66E-4064-B199-2924004B31FC}" destId="{FF6ED743-1F10-4F27-B9EB-AED76B05220D}" srcOrd="3" destOrd="0" parTransId="{10434642-CF2D-46A8-81F8-32C975734A24}" sibTransId="{FB3F8622-1006-41EE-A8E2-DCB683FED366}"/>
    <dgm:cxn modelId="{172EC39F-BFF5-4F85-A961-40860890DA7D}" srcId="{54B4D555-7142-4A73-AFC5-C34C2D1F697E}" destId="{26DBB9CC-F6ED-4D30-9089-5E3E51111DB9}" srcOrd="2" destOrd="0" parTransId="{F659B85F-7545-4CCD-A99D-9BFB0F076BC7}" sibTransId="{97CC5508-F834-4592-BFA5-2CB60CA0CB10}"/>
    <dgm:cxn modelId="{240536A2-E89A-4C0C-8D0D-43766BB93214}" type="presOf" srcId="{26DBB9CC-F6ED-4D30-9089-5E3E51111DB9}" destId="{CA186079-8048-4FC3-AC1C-E4BF8BDC5A15}" srcOrd="0" destOrd="2" presId="urn:microsoft.com/office/officeart/2005/8/layout/hList1"/>
    <dgm:cxn modelId="{2C3C14B2-A402-46CD-96C0-F46A88EB6203}" srcId="{AE51A3DF-F66E-4064-B199-2924004B31FC}" destId="{7BCE3B79-B053-4C6D-B60E-2278F8914607}" srcOrd="1" destOrd="0" parTransId="{EE634DF1-DAF8-4F84-8AAF-90A37B624592}" sibTransId="{2B164359-6037-41E5-8BA2-875D9F7378B5}"/>
    <dgm:cxn modelId="{8B627BCD-7F8D-452A-B026-DE3C91EE69E6}" type="presOf" srcId="{7BCE3B79-B053-4C6D-B60E-2278F8914607}" destId="{8DDD8E1D-07A7-47B6-B421-7952F7357096}" srcOrd="0" destOrd="0" presId="urn:microsoft.com/office/officeart/2005/8/layout/hList1"/>
    <dgm:cxn modelId="{25EA26E5-FA4D-4ED6-916B-E68F435A279E}" type="presOf" srcId="{6C10D6E8-0622-4589-A1BC-4C0DE195E637}" destId="{2807D5AB-6FA6-48A6-A578-53083447BB69}" srcOrd="0" destOrd="0" presId="urn:microsoft.com/office/officeart/2005/8/layout/hList1"/>
    <dgm:cxn modelId="{73C06AE7-2C19-4A20-B261-F0887D460C84}" type="presOf" srcId="{AE51A3DF-F66E-4064-B199-2924004B31FC}" destId="{ACA68B9C-41CB-4BA1-93D3-0CA4EA32A8ED}" srcOrd="0" destOrd="0" presId="urn:microsoft.com/office/officeart/2005/8/layout/hList1"/>
    <dgm:cxn modelId="{6C5798E9-0355-4DFE-A86C-DD97152B0745}" srcId="{7BCE3B79-B053-4C6D-B60E-2278F8914607}" destId="{4747686E-227C-4225-9D4D-BE742BB52676}" srcOrd="0" destOrd="0" parTransId="{EF76685F-7609-405A-B956-09A1010C6E15}" sibTransId="{882F361A-C7BE-4418-B37D-2E2340B1455C}"/>
    <dgm:cxn modelId="{4F029CEB-2AA0-4C2E-BAAD-05354AF6409D}" srcId="{54B4D555-7142-4A73-AFC5-C34C2D1F697E}" destId="{EFBFD6A8-AB91-4B7E-AEEE-85295F6CA85A}" srcOrd="1" destOrd="0" parTransId="{3E6FD6B7-834E-433B-838C-532BE8CDBD50}" sibTransId="{1E2339DF-6F4D-4969-B0DF-5F99A1AAC283}"/>
    <dgm:cxn modelId="{B12BD9EF-FE68-4773-AFFA-E740E7A2BCEF}" type="presOf" srcId="{54B4D555-7142-4A73-AFC5-C34C2D1F697E}" destId="{842695C8-5D08-42AC-AF7A-01BB0D8B0E8C}" srcOrd="0" destOrd="0" presId="urn:microsoft.com/office/officeart/2005/8/layout/hList1"/>
    <dgm:cxn modelId="{CD8F5290-AB01-4AAD-A991-3BDB3721F187}" type="presParOf" srcId="{ACA68B9C-41CB-4BA1-93D3-0CA4EA32A8ED}" destId="{5ECFDFF3-DE63-4BF1-B813-15BE6554B841}" srcOrd="0" destOrd="0" presId="urn:microsoft.com/office/officeart/2005/8/layout/hList1"/>
    <dgm:cxn modelId="{92D9BDFD-1469-4D9F-8AD6-05224D469261}" type="presParOf" srcId="{5ECFDFF3-DE63-4BF1-B813-15BE6554B841}" destId="{842695C8-5D08-42AC-AF7A-01BB0D8B0E8C}" srcOrd="0" destOrd="0" presId="urn:microsoft.com/office/officeart/2005/8/layout/hList1"/>
    <dgm:cxn modelId="{F8B0FCD4-A607-4712-834F-D3728BEE5F73}" type="presParOf" srcId="{5ECFDFF3-DE63-4BF1-B813-15BE6554B841}" destId="{CA186079-8048-4FC3-AC1C-E4BF8BDC5A15}" srcOrd="1" destOrd="0" presId="urn:microsoft.com/office/officeart/2005/8/layout/hList1"/>
    <dgm:cxn modelId="{351B0DE8-56EC-4E3B-B006-A3B04E4E1874}" type="presParOf" srcId="{ACA68B9C-41CB-4BA1-93D3-0CA4EA32A8ED}" destId="{73D5A16B-9740-4E4D-82B1-3F6310F0FDF3}" srcOrd="1" destOrd="0" presId="urn:microsoft.com/office/officeart/2005/8/layout/hList1"/>
    <dgm:cxn modelId="{7CA4096C-CFA8-4397-A753-7CE7CD93EA56}" type="presParOf" srcId="{ACA68B9C-41CB-4BA1-93D3-0CA4EA32A8ED}" destId="{F242BA2E-7281-414C-9112-861C228D5B10}" srcOrd="2" destOrd="0" presId="urn:microsoft.com/office/officeart/2005/8/layout/hList1"/>
    <dgm:cxn modelId="{1E460A12-286E-4525-9320-3C8E64DE5E19}" type="presParOf" srcId="{F242BA2E-7281-414C-9112-861C228D5B10}" destId="{8DDD8E1D-07A7-47B6-B421-7952F7357096}" srcOrd="0" destOrd="0" presId="urn:microsoft.com/office/officeart/2005/8/layout/hList1"/>
    <dgm:cxn modelId="{1B28B48D-758E-428D-83F8-FCB2D99C8071}" type="presParOf" srcId="{F242BA2E-7281-414C-9112-861C228D5B10}" destId="{F982A94D-F8D6-4851-9D83-493FA1E24CEE}" srcOrd="1" destOrd="0" presId="urn:microsoft.com/office/officeart/2005/8/layout/hList1"/>
    <dgm:cxn modelId="{C9CB8C11-F160-4030-91CA-0E2E47077890}" type="presParOf" srcId="{ACA68B9C-41CB-4BA1-93D3-0CA4EA32A8ED}" destId="{C713FDE4-D5F0-48F4-B926-6C4D90FF50C4}" srcOrd="3" destOrd="0" presId="urn:microsoft.com/office/officeart/2005/8/layout/hList1"/>
    <dgm:cxn modelId="{DCA62129-032E-4AF1-83A1-ABB17EC99270}" type="presParOf" srcId="{ACA68B9C-41CB-4BA1-93D3-0CA4EA32A8ED}" destId="{CB33228A-338A-48C1-8FB1-E6366630B1AE}" srcOrd="4" destOrd="0" presId="urn:microsoft.com/office/officeart/2005/8/layout/hList1"/>
    <dgm:cxn modelId="{08FBC5B9-927C-47C4-9413-E6A6A49F9F66}" type="presParOf" srcId="{CB33228A-338A-48C1-8FB1-E6366630B1AE}" destId="{296DC838-D716-4F72-9B99-F7A32E3F5DDD}" srcOrd="0" destOrd="0" presId="urn:microsoft.com/office/officeart/2005/8/layout/hList1"/>
    <dgm:cxn modelId="{E663B8B5-F0D7-4230-A04C-A3104005947D}" type="presParOf" srcId="{CB33228A-338A-48C1-8FB1-E6366630B1AE}" destId="{2F062296-4450-479A-B6FD-B886850116A3}" srcOrd="1" destOrd="0" presId="urn:microsoft.com/office/officeart/2005/8/layout/hList1"/>
    <dgm:cxn modelId="{B82E61AA-F584-46E7-BC22-8B586FECD58D}" type="presParOf" srcId="{ACA68B9C-41CB-4BA1-93D3-0CA4EA32A8ED}" destId="{0001AC18-6E1B-4BAE-8150-AFFF4ADF8127}" srcOrd="5" destOrd="0" presId="urn:microsoft.com/office/officeart/2005/8/layout/hList1"/>
    <dgm:cxn modelId="{58A8DF0E-3E0E-4801-A319-110D3AB1EED7}" type="presParOf" srcId="{ACA68B9C-41CB-4BA1-93D3-0CA4EA32A8ED}" destId="{7F508194-4F99-4E3B-9E0C-B3B1252D637A}" srcOrd="6" destOrd="0" presId="urn:microsoft.com/office/officeart/2005/8/layout/hList1"/>
    <dgm:cxn modelId="{417AAC59-AD71-4155-9287-B66756A61F5B}" type="presParOf" srcId="{7F508194-4F99-4E3B-9E0C-B3B1252D637A}" destId="{0C8898E7-A1DD-451F-9513-F240CF668BAA}" srcOrd="0" destOrd="0" presId="urn:microsoft.com/office/officeart/2005/8/layout/hList1"/>
    <dgm:cxn modelId="{287D3C25-B0B0-46A8-9CF8-5386274D4428}" type="presParOf" srcId="{7F508194-4F99-4E3B-9E0C-B3B1252D637A}" destId="{2807D5AB-6FA6-48A6-A578-53083447BB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43CED-EE61-774F-B6AE-73CB8C3ABD01}" type="doc">
      <dgm:prSet loTypeId="urn:microsoft.com/office/officeart/2005/8/layout/matrix2" loCatId="matrix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2A65B14-D9EC-FF4B-AADF-B3C54E634878}">
      <dgm:prSet custT="1"/>
      <dgm:spPr/>
      <dgm:t>
        <a:bodyPr/>
        <a:lstStyle/>
        <a:p>
          <a:pPr rtl="0"/>
          <a:r>
            <a:rPr lang="en-US" sz="1800" b="1" i="0" dirty="0" err="1">
              <a:latin typeface="+mj-lt"/>
            </a:rPr>
            <a:t>Labour</a:t>
          </a:r>
          <a:r>
            <a:rPr lang="en-US" sz="1800" b="1" i="0" dirty="0">
              <a:latin typeface="+mj-lt"/>
            </a:rPr>
            <a:t> market policy measures</a:t>
          </a:r>
        </a:p>
      </dgm:t>
    </dgm:pt>
    <dgm:pt modelId="{246ABDE4-E078-714F-BEE0-7B9520711D37}" type="parTrans" cxnId="{7F3AD539-B379-DB4D-86DE-F70E003A2D62}">
      <dgm:prSet/>
      <dgm:spPr/>
      <dgm:t>
        <a:bodyPr/>
        <a:lstStyle/>
        <a:p>
          <a:endParaRPr lang="en-US" i="1"/>
        </a:p>
      </dgm:t>
    </dgm:pt>
    <dgm:pt modelId="{686539E6-4EF0-6443-9D19-0C380AF0AF82}" type="sibTrans" cxnId="{7F3AD539-B379-DB4D-86DE-F70E003A2D62}">
      <dgm:prSet/>
      <dgm:spPr/>
      <dgm:t>
        <a:bodyPr/>
        <a:lstStyle/>
        <a:p>
          <a:endParaRPr lang="en-US" i="1"/>
        </a:p>
      </dgm:t>
    </dgm:pt>
    <dgm:pt modelId="{A40EA69E-C33E-D549-9160-047BA23B9198}">
      <dgm:prSet custT="1"/>
      <dgm:spPr/>
      <dgm:t>
        <a:bodyPr/>
        <a:lstStyle/>
        <a:p>
          <a:pPr rtl="0"/>
          <a:r>
            <a:rPr lang="en-US" sz="1800" b="1" i="0" dirty="0">
              <a:latin typeface="+mj-lt"/>
            </a:rPr>
            <a:t>Childcare support measures </a:t>
          </a:r>
          <a:endParaRPr lang="en-US" sz="1800" i="0" dirty="0">
            <a:latin typeface="+mj-lt"/>
          </a:endParaRPr>
        </a:p>
      </dgm:t>
    </dgm:pt>
    <dgm:pt modelId="{92A58A69-B5EC-E643-9D18-7C483A141606}" type="parTrans" cxnId="{D1D82D6E-573B-164C-9254-962D5CFA6653}">
      <dgm:prSet/>
      <dgm:spPr/>
      <dgm:t>
        <a:bodyPr/>
        <a:lstStyle/>
        <a:p>
          <a:endParaRPr lang="en-US" i="1"/>
        </a:p>
      </dgm:t>
    </dgm:pt>
    <dgm:pt modelId="{2B24EAE2-7547-9249-AE5C-58FB95F71502}" type="sibTrans" cxnId="{D1D82D6E-573B-164C-9254-962D5CFA6653}">
      <dgm:prSet/>
      <dgm:spPr/>
      <dgm:t>
        <a:bodyPr/>
        <a:lstStyle/>
        <a:p>
          <a:endParaRPr lang="en-US" i="1"/>
        </a:p>
      </dgm:t>
    </dgm:pt>
    <dgm:pt modelId="{49F39B8B-71B9-FA4D-ABBD-409EA394490F}">
      <dgm:prSet custT="1"/>
      <dgm:spPr/>
      <dgm:t>
        <a:bodyPr/>
        <a:lstStyle/>
        <a:p>
          <a:pPr rtl="0"/>
          <a:r>
            <a:rPr lang="en-US" sz="1800" b="1" i="0" dirty="0">
              <a:latin typeface="+mj-lt"/>
            </a:rPr>
            <a:t>Leave policies </a:t>
          </a:r>
          <a:endParaRPr lang="en-US" sz="1800" i="0" dirty="0">
            <a:latin typeface="+mj-lt"/>
          </a:endParaRPr>
        </a:p>
      </dgm:t>
    </dgm:pt>
    <dgm:pt modelId="{C6BE7400-CF42-1643-8468-CA20705BA8CB}" type="parTrans" cxnId="{E43056EC-B840-3945-BBA3-5EA7358B2195}">
      <dgm:prSet/>
      <dgm:spPr/>
      <dgm:t>
        <a:bodyPr/>
        <a:lstStyle/>
        <a:p>
          <a:endParaRPr lang="en-US" i="1"/>
        </a:p>
      </dgm:t>
    </dgm:pt>
    <dgm:pt modelId="{A0C98BB7-5442-4744-AC63-A6CDFE1E8590}" type="sibTrans" cxnId="{E43056EC-B840-3945-BBA3-5EA7358B2195}">
      <dgm:prSet/>
      <dgm:spPr/>
      <dgm:t>
        <a:bodyPr/>
        <a:lstStyle/>
        <a:p>
          <a:endParaRPr lang="en-US" i="1"/>
        </a:p>
      </dgm:t>
    </dgm:pt>
    <dgm:pt modelId="{8F899A81-DDC1-BD4B-A107-AC8332450422}">
      <dgm:prSet custT="1"/>
      <dgm:spPr/>
      <dgm:t>
        <a:bodyPr/>
        <a:lstStyle/>
        <a:p>
          <a:pPr rtl="0"/>
          <a:r>
            <a:rPr lang="en-US" sz="1800" b="1" i="0" dirty="0">
              <a:latin typeface="+mj-lt"/>
            </a:rPr>
            <a:t>Flexible working time and work-family reconciliation</a:t>
          </a:r>
          <a:endParaRPr lang="en-US" sz="1800" i="0" dirty="0">
            <a:latin typeface="+mj-lt"/>
          </a:endParaRPr>
        </a:p>
      </dgm:t>
    </dgm:pt>
    <dgm:pt modelId="{329793BC-BFAF-D346-894C-C315D72D2B6C}" type="sibTrans" cxnId="{DA45C23B-B4C5-F64A-B0AA-E06F1F8789FB}">
      <dgm:prSet/>
      <dgm:spPr/>
      <dgm:t>
        <a:bodyPr/>
        <a:lstStyle/>
        <a:p>
          <a:endParaRPr lang="en-US" i="1"/>
        </a:p>
      </dgm:t>
    </dgm:pt>
    <dgm:pt modelId="{9F71A0D8-39D6-6943-A372-782895BC6C67}" type="parTrans" cxnId="{DA45C23B-B4C5-F64A-B0AA-E06F1F8789FB}">
      <dgm:prSet/>
      <dgm:spPr/>
      <dgm:t>
        <a:bodyPr/>
        <a:lstStyle/>
        <a:p>
          <a:endParaRPr lang="en-US" i="1"/>
        </a:p>
      </dgm:t>
    </dgm:pt>
    <dgm:pt modelId="{B7900771-18C1-45C7-9DE5-7EF88E0A3ABB}" type="pres">
      <dgm:prSet presAssocID="{AAC43CED-EE61-774F-B6AE-73CB8C3ABD01}" presName="matrix" presStyleCnt="0">
        <dgm:presLayoutVars>
          <dgm:chMax val="1"/>
          <dgm:dir/>
          <dgm:resizeHandles val="exact"/>
        </dgm:presLayoutVars>
      </dgm:prSet>
      <dgm:spPr/>
    </dgm:pt>
    <dgm:pt modelId="{1516A1B0-4484-4A8E-938A-EC3291F0FF9D}" type="pres">
      <dgm:prSet presAssocID="{AAC43CED-EE61-774F-B6AE-73CB8C3ABD01}" presName="axisShape" presStyleLbl="bgShp" presStyleIdx="0" presStyleCnt="1"/>
      <dgm:spPr/>
    </dgm:pt>
    <dgm:pt modelId="{2C79D359-C441-4913-B434-312DFB81610F}" type="pres">
      <dgm:prSet presAssocID="{AAC43CED-EE61-774F-B6AE-73CB8C3ABD0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BD87FB-CA02-49A5-BE22-53107DAA4E2B}" type="pres">
      <dgm:prSet presAssocID="{AAC43CED-EE61-774F-B6AE-73CB8C3ABD0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A65E38F-E526-4F65-913E-B3EDC3EDAA0D}" type="pres">
      <dgm:prSet presAssocID="{AAC43CED-EE61-774F-B6AE-73CB8C3ABD0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612EE84-4BA6-4309-AA7E-6B46AF9F9414}" type="pres">
      <dgm:prSet presAssocID="{AAC43CED-EE61-774F-B6AE-73CB8C3ABD01}" presName="rect4" presStyleLbl="node1" presStyleIdx="3" presStyleCnt="4" custScaleX="104277" custScaleY="100416">
        <dgm:presLayoutVars>
          <dgm:chMax val="0"/>
          <dgm:chPref val="0"/>
          <dgm:bulletEnabled val="1"/>
        </dgm:presLayoutVars>
      </dgm:prSet>
      <dgm:spPr/>
    </dgm:pt>
  </dgm:ptLst>
  <dgm:cxnLst>
    <dgm:cxn modelId="{E1D49339-1014-45A7-9565-7172364FCDF3}" type="presOf" srcId="{49F39B8B-71B9-FA4D-ABBD-409EA394490F}" destId="{EA65E38F-E526-4F65-913E-B3EDC3EDAA0D}" srcOrd="0" destOrd="0" presId="urn:microsoft.com/office/officeart/2005/8/layout/matrix2"/>
    <dgm:cxn modelId="{7F3AD539-B379-DB4D-86DE-F70E003A2D62}" srcId="{AAC43CED-EE61-774F-B6AE-73CB8C3ABD01}" destId="{82A65B14-D9EC-FF4B-AADF-B3C54E634878}" srcOrd="0" destOrd="0" parTransId="{246ABDE4-E078-714F-BEE0-7B9520711D37}" sibTransId="{686539E6-4EF0-6443-9D19-0C380AF0AF82}"/>
    <dgm:cxn modelId="{DA45C23B-B4C5-F64A-B0AA-E06F1F8789FB}" srcId="{AAC43CED-EE61-774F-B6AE-73CB8C3ABD01}" destId="{8F899A81-DDC1-BD4B-A107-AC8332450422}" srcOrd="3" destOrd="0" parTransId="{9F71A0D8-39D6-6943-A372-782895BC6C67}" sibTransId="{329793BC-BFAF-D346-894C-C315D72D2B6C}"/>
    <dgm:cxn modelId="{7FDBA241-6489-4174-95AA-AA75B7F40C3F}" type="presOf" srcId="{A40EA69E-C33E-D549-9160-047BA23B9198}" destId="{00BD87FB-CA02-49A5-BE22-53107DAA4E2B}" srcOrd="0" destOrd="0" presId="urn:microsoft.com/office/officeart/2005/8/layout/matrix2"/>
    <dgm:cxn modelId="{CD785056-FD7C-4A46-9D60-C63CAB85C67D}" type="presOf" srcId="{AAC43CED-EE61-774F-B6AE-73CB8C3ABD01}" destId="{B7900771-18C1-45C7-9DE5-7EF88E0A3ABB}" srcOrd="0" destOrd="0" presId="urn:microsoft.com/office/officeart/2005/8/layout/matrix2"/>
    <dgm:cxn modelId="{D1D82D6E-573B-164C-9254-962D5CFA6653}" srcId="{AAC43CED-EE61-774F-B6AE-73CB8C3ABD01}" destId="{A40EA69E-C33E-D549-9160-047BA23B9198}" srcOrd="1" destOrd="0" parTransId="{92A58A69-B5EC-E643-9D18-7C483A141606}" sibTransId="{2B24EAE2-7547-9249-AE5C-58FB95F71502}"/>
    <dgm:cxn modelId="{69322A84-3432-4FA5-8BE6-BE6AC7FCBB56}" type="presOf" srcId="{82A65B14-D9EC-FF4B-AADF-B3C54E634878}" destId="{2C79D359-C441-4913-B434-312DFB81610F}" srcOrd="0" destOrd="0" presId="urn:microsoft.com/office/officeart/2005/8/layout/matrix2"/>
    <dgm:cxn modelId="{219A3CCC-241F-40AB-AED7-517B2068CDD6}" type="presOf" srcId="{8F899A81-DDC1-BD4B-A107-AC8332450422}" destId="{2612EE84-4BA6-4309-AA7E-6B46AF9F9414}" srcOrd="0" destOrd="0" presId="urn:microsoft.com/office/officeart/2005/8/layout/matrix2"/>
    <dgm:cxn modelId="{E43056EC-B840-3945-BBA3-5EA7358B2195}" srcId="{AAC43CED-EE61-774F-B6AE-73CB8C3ABD01}" destId="{49F39B8B-71B9-FA4D-ABBD-409EA394490F}" srcOrd="2" destOrd="0" parTransId="{C6BE7400-CF42-1643-8468-CA20705BA8CB}" sibTransId="{A0C98BB7-5442-4744-AC63-A6CDFE1E8590}"/>
    <dgm:cxn modelId="{B3569F65-083B-43F1-8C1D-74F766A5D16A}" type="presParOf" srcId="{B7900771-18C1-45C7-9DE5-7EF88E0A3ABB}" destId="{1516A1B0-4484-4A8E-938A-EC3291F0FF9D}" srcOrd="0" destOrd="0" presId="urn:microsoft.com/office/officeart/2005/8/layout/matrix2"/>
    <dgm:cxn modelId="{70037D9F-99EF-4ACD-8F40-0B46B04B1329}" type="presParOf" srcId="{B7900771-18C1-45C7-9DE5-7EF88E0A3ABB}" destId="{2C79D359-C441-4913-B434-312DFB81610F}" srcOrd="1" destOrd="0" presId="urn:microsoft.com/office/officeart/2005/8/layout/matrix2"/>
    <dgm:cxn modelId="{9AB42884-1EBF-4B4C-A559-BC796E028A44}" type="presParOf" srcId="{B7900771-18C1-45C7-9DE5-7EF88E0A3ABB}" destId="{00BD87FB-CA02-49A5-BE22-53107DAA4E2B}" srcOrd="2" destOrd="0" presId="urn:microsoft.com/office/officeart/2005/8/layout/matrix2"/>
    <dgm:cxn modelId="{8CD9C193-7991-445C-99EB-CEFE680C667E}" type="presParOf" srcId="{B7900771-18C1-45C7-9DE5-7EF88E0A3ABB}" destId="{EA65E38F-E526-4F65-913E-B3EDC3EDAA0D}" srcOrd="3" destOrd="0" presId="urn:microsoft.com/office/officeart/2005/8/layout/matrix2"/>
    <dgm:cxn modelId="{3C9B2D2A-84DD-485F-9229-31880DC87011}" type="presParOf" srcId="{B7900771-18C1-45C7-9DE5-7EF88E0A3ABB}" destId="{2612EE84-4BA6-4309-AA7E-6B46AF9F941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695C8-5D08-42AC-AF7A-01BB0D8B0E8C}">
      <dsp:nvSpPr>
        <dsp:cNvPr id="0" name=""/>
        <dsp:cNvSpPr/>
      </dsp:nvSpPr>
      <dsp:spPr>
        <a:xfrm>
          <a:off x="0" y="1035944"/>
          <a:ext cx="2582958" cy="1033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Technological change: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three vectors</a:t>
          </a:r>
          <a:endParaRPr lang="en-GB" sz="2000" kern="1200" dirty="0"/>
        </a:p>
      </dsp:txBody>
      <dsp:txXfrm>
        <a:off x="0" y="1035944"/>
        <a:ext cx="2582958" cy="1033183"/>
      </dsp:txXfrm>
    </dsp:sp>
    <dsp:sp modelId="{CA186079-8048-4FC3-AC1C-E4BF8BDC5A15}">
      <dsp:nvSpPr>
        <dsp:cNvPr id="0" name=""/>
        <dsp:cNvSpPr/>
      </dsp:nvSpPr>
      <dsp:spPr>
        <a:xfrm>
          <a:off x="4295" y="2042999"/>
          <a:ext cx="258295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2"/>
              </a:solidFill>
            </a:rPr>
            <a:t>Automation of work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dirty="0">
              <a:solidFill>
                <a:schemeClr val="bg2"/>
              </a:solidFill>
            </a:rPr>
            <a:t>Digitisation of processes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dirty="0">
              <a:solidFill>
                <a:schemeClr val="bg2"/>
              </a:solidFill>
            </a:rPr>
            <a:t>Coordination by platforms.</a:t>
          </a:r>
          <a:endParaRPr lang="en-GB" sz="2400" kern="1200" dirty="0">
            <a:solidFill>
              <a:schemeClr val="bg2"/>
            </a:solidFill>
          </a:endParaRPr>
        </a:p>
      </dsp:txBody>
      <dsp:txXfrm>
        <a:off x="4295" y="2042999"/>
        <a:ext cx="2582958" cy="2810880"/>
      </dsp:txXfrm>
    </dsp:sp>
    <dsp:sp modelId="{8DDD8E1D-07A7-47B6-B421-7952F7357096}">
      <dsp:nvSpPr>
        <dsp:cNvPr id="0" name=""/>
        <dsp:cNvSpPr/>
      </dsp:nvSpPr>
      <dsp:spPr>
        <a:xfrm>
          <a:off x="2948868" y="1009815"/>
          <a:ext cx="2582958" cy="1033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dirty="0"/>
            <a:t>Globalisation</a:t>
          </a:r>
          <a:endParaRPr lang="en-GB" sz="2400" kern="1200" dirty="0"/>
        </a:p>
      </dsp:txBody>
      <dsp:txXfrm>
        <a:off x="2948868" y="1009815"/>
        <a:ext cx="2582958" cy="1033183"/>
      </dsp:txXfrm>
    </dsp:sp>
    <dsp:sp modelId="{F982A94D-F8D6-4851-9D83-493FA1E24CEE}">
      <dsp:nvSpPr>
        <dsp:cNvPr id="0" name=""/>
        <dsp:cNvSpPr/>
      </dsp:nvSpPr>
      <dsp:spPr>
        <a:xfrm>
          <a:off x="2948868" y="2042999"/>
          <a:ext cx="258295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noProof="0" dirty="0">
              <a:solidFill>
                <a:schemeClr val="bg2"/>
              </a:solidFill>
            </a:rPr>
            <a:t>Continued  outsourcing – off-shoring of mid-level jobs.</a:t>
          </a:r>
        </a:p>
      </dsp:txBody>
      <dsp:txXfrm>
        <a:off x="2948868" y="2042999"/>
        <a:ext cx="2582958" cy="2810880"/>
      </dsp:txXfrm>
    </dsp:sp>
    <dsp:sp modelId="{296DC838-D716-4F72-9B99-F7A32E3F5DDD}">
      <dsp:nvSpPr>
        <dsp:cNvPr id="0" name=""/>
        <dsp:cNvSpPr/>
      </dsp:nvSpPr>
      <dsp:spPr>
        <a:xfrm>
          <a:off x="5893441" y="1009815"/>
          <a:ext cx="2582958" cy="1033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noProof="0" dirty="0"/>
            <a:t>Environmental concerns</a:t>
          </a:r>
          <a:endParaRPr lang="en-IE" sz="2400" kern="1200" noProof="0" dirty="0"/>
        </a:p>
      </dsp:txBody>
      <dsp:txXfrm>
        <a:off x="5893441" y="1009815"/>
        <a:ext cx="2582958" cy="1033183"/>
      </dsp:txXfrm>
    </dsp:sp>
    <dsp:sp modelId="{2F062296-4450-479A-B6FD-B886850116A3}">
      <dsp:nvSpPr>
        <dsp:cNvPr id="0" name=""/>
        <dsp:cNvSpPr/>
      </dsp:nvSpPr>
      <dsp:spPr>
        <a:xfrm>
          <a:off x="5893441" y="2042999"/>
          <a:ext cx="258295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kern="1200" dirty="0">
              <a:solidFill>
                <a:schemeClr val="bg2"/>
              </a:solidFill>
            </a:rPr>
            <a:t>New types of jobs</a:t>
          </a:r>
          <a:r>
            <a:rPr lang="en-IE" sz="2400" kern="1200" noProof="0" dirty="0">
              <a:solidFill>
                <a:schemeClr val="bg2"/>
              </a:solidFill>
            </a:rPr>
            <a:t>: adding to bottom and mid-level segment.</a:t>
          </a:r>
        </a:p>
      </dsp:txBody>
      <dsp:txXfrm>
        <a:off x="5893441" y="2042999"/>
        <a:ext cx="2582958" cy="2810880"/>
      </dsp:txXfrm>
    </dsp:sp>
    <dsp:sp modelId="{0C8898E7-A1DD-451F-9513-F240CF668BAA}">
      <dsp:nvSpPr>
        <dsp:cNvPr id="0" name=""/>
        <dsp:cNvSpPr/>
      </dsp:nvSpPr>
      <dsp:spPr>
        <a:xfrm>
          <a:off x="8838014" y="1009815"/>
          <a:ext cx="2582958" cy="1033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noProof="0" dirty="0"/>
            <a:t>Demography</a:t>
          </a:r>
          <a:endParaRPr lang="en-IE" sz="2400" kern="1200" noProof="0" dirty="0"/>
        </a:p>
      </dsp:txBody>
      <dsp:txXfrm>
        <a:off x="8838014" y="1009815"/>
        <a:ext cx="2582958" cy="1033183"/>
      </dsp:txXfrm>
    </dsp:sp>
    <dsp:sp modelId="{2807D5AB-6FA6-48A6-A578-53083447BB69}">
      <dsp:nvSpPr>
        <dsp:cNvPr id="0" name=""/>
        <dsp:cNvSpPr/>
      </dsp:nvSpPr>
      <dsp:spPr>
        <a:xfrm>
          <a:off x="8838014" y="2042999"/>
          <a:ext cx="258295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noProof="0" dirty="0">
              <a:solidFill>
                <a:schemeClr val="bg2"/>
              </a:solidFill>
            </a:rPr>
            <a:t>Care: adding to low and mid-level skills segment, but low-paid.</a:t>
          </a:r>
        </a:p>
      </dsp:txBody>
      <dsp:txXfrm>
        <a:off x="8838014" y="2042999"/>
        <a:ext cx="2582958" cy="28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6A1B0-4484-4A8E-938A-EC3291F0FF9D}">
      <dsp:nvSpPr>
        <dsp:cNvPr id="0" name=""/>
        <dsp:cNvSpPr/>
      </dsp:nvSpPr>
      <dsp:spPr>
        <a:xfrm>
          <a:off x="2281357" y="0"/>
          <a:ext cx="4488744" cy="448874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9D359-C441-4913-B434-312DFB81610F}">
      <dsp:nvSpPr>
        <dsp:cNvPr id="0" name=""/>
        <dsp:cNvSpPr/>
      </dsp:nvSpPr>
      <dsp:spPr>
        <a:xfrm>
          <a:off x="2573125" y="291768"/>
          <a:ext cx="1795497" cy="179549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latin typeface="+mj-lt"/>
            </a:rPr>
            <a:t>Labour</a:t>
          </a:r>
          <a:r>
            <a:rPr lang="en-US" sz="1800" b="1" i="0" kern="1200" dirty="0">
              <a:latin typeface="+mj-lt"/>
            </a:rPr>
            <a:t> market policy measures</a:t>
          </a:r>
        </a:p>
      </dsp:txBody>
      <dsp:txXfrm>
        <a:off x="2660774" y="379417"/>
        <a:ext cx="1620199" cy="1620199"/>
      </dsp:txXfrm>
    </dsp:sp>
    <dsp:sp modelId="{00BD87FB-CA02-49A5-BE22-53107DAA4E2B}">
      <dsp:nvSpPr>
        <dsp:cNvPr id="0" name=""/>
        <dsp:cNvSpPr/>
      </dsp:nvSpPr>
      <dsp:spPr>
        <a:xfrm>
          <a:off x="4682835" y="291768"/>
          <a:ext cx="1795497" cy="1795497"/>
        </a:xfrm>
        <a:prstGeom prst="roundRect">
          <a:avLst/>
        </a:prstGeom>
        <a:solidFill>
          <a:schemeClr val="accent1">
            <a:shade val="80000"/>
            <a:hueOff val="273010"/>
            <a:satOff val="-22726"/>
            <a:lumOff val="128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j-lt"/>
            </a:rPr>
            <a:t>Childcare support measures </a:t>
          </a:r>
          <a:endParaRPr lang="en-US" sz="1800" i="0" kern="1200" dirty="0">
            <a:latin typeface="+mj-lt"/>
          </a:endParaRPr>
        </a:p>
      </dsp:txBody>
      <dsp:txXfrm>
        <a:off x="4770484" y="379417"/>
        <a:ext cx="1620199" cy="1620199"/>
      </dsp:txXfrm>
    </dsp:sp>
    <dsp:sp modelId="{EA65E38F-E526-4F65-913E-B3EDC3EDAA0D}">
      <dsp:nvSpPr>
        <dsp:cNvPr id="0" name=""/>
        <dsp:cNvSpPr/>
      </dsp:nvSpPr>
      <dsp:spPr>
        <a:xfrm>
          <a:off x="2573125" y="2401478"/>
          <a:ext cx="1795497" cy="1795497"/>
        </a:xfrm>
        <a:prstGeom prst="roundRect">
          <a:avLst/>
        </a:prstGeom>
        <a:solidFill>
          <a:schemeClr val="accent1">
            <a:shade val="80000"/>
            <a:hueOff val="546019"/>
            <a:satOff val="-45453"/>
            <a:lumOff val="256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j-lt"/>
            </a:rPr>
            <a:t>Leave policies </a:t>
          </a:r>
          <a:endParaRPr lang="en-US" sz="1800" i="0" kern="1200" dirty="0">
            <a:latin typeface="+mj-lt"/>
          </a:endParaRPr>
        </a:p>
      </dsp:txBody>
      <dsp:txXfrm>
        <a:off x="2660774" y="2489127"/>
        <a:ext cx="1620199" cy="1620199"/>
      </dsp:txXfrm>
    </dsp:sp>
    <dsp:sp modelId="{2612EE84-4BA6-4309-AA7E-6B46AF9F9414}">
      <dsp:nvSpPr>
        <dsp:cNvPr id="0" name=""/>
        <dsp:cNvSpPr/>
      </dsp:nvSpPr>
      <dsp:spPr>
        <a:xfrm>
          <a:off x="4644438" y="2397743"/>
          <a:ext cx="1872291" cy="1802966"/>
        </a:xfrm>
        <a:prstGeom prst="roundRect">
          <a:avLst/>
        </a:prstGeom>
        <a:solidFill>
          <a:schemeClr val="accent1">
            <a:shade val="80000"/>
            <a:hueOff val="819029"/>
            <a:satOff val="-68179"/>
            <a:lumOff val="385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j-lt"/>
            </a:rPr>
            <a:t>Flexible working time and work-family reconciliation</a:t>
          </a:r>
          <a:endParaRPr lang="en-US" sz="1800" i="0" kern="1200" dirty="0">
            <a:latin typeface="+mj-lt"/>
          </a:endParaRPr>
        </a:p>
      </dsp:txBody>
      <dsp:txXfrm>
        <a:off x="4732452" y="2485757"/>
        <a:ext cx="1696263" cy="1626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0.05067</cdr:x>
      <cdr:y>0.5798</cdr:y>
    </cdr:from>
    <cdr:to>
      <cdr:x>0.99058</cdr:x>
      <cdr:y>0.5798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BA49926-9E31-41F5-9336-4853AAA70B5D}"/>
            </a:ext>
          </a:extLst>
        </cdr:cNvPr>
        <cdr:cNvCxnSpPr/>
      </cdr:nvCxnSpPr>
      <cdr:spPr>
        <a:xfrm xmlns:a="http://schemas.openxmlformats.org/drawingml/2006/main">
          <a:off x="574040" y="2546826"/>
          <a:ext cx="106476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D894D-846B-4458-8516-556822D9C22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CE6A-D665-4B88-BB8A-15042088D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9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1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80C40-5043-45B0-B855-39AE4C4CE2C4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07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7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83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57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48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A2CD316-68CE-43B8-8CA4-D13D5467D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DF2AB-41FA-42E4-B89D-DA7F45C34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AT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F2578-B024-4919-B8B2-F89A8E92B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0E6F5-D9A8-4F40-9073-7D9CB1E4EEFB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1598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A2CD316-68CE-43B8-8CA4-D13D5467D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DF2AB-41FA-42E4-B89D-DA7F45C34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AT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F2578-B024-4919-B8B2-F89A8E92B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0E6F5-D9A8-4F40-9073-7D9CB1E4EEFB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0510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  <a:p>
            <a:r>
              <a:rPr lang="en-GB" dirty="0"/>
              <a:t>And finally in connection with the future of jobs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1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5EA18-DAA0-4B33-9CE7-4DB80DFEC118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738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6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5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6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2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3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CE6A-D665-4B88-BB8A-15042088D4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6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B13B-B038-496A-80FB-A78E90413C08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356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80C40-5043-45B0-B855-39AE4C4CE2C4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465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80C40-5043-45B0-B855-39AE4C4CE2C4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966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b="20173"/>
          <a:stretch/>
        </p:blipFill>
        <p:spPr>
          <a:xfrm>
            <a:off x="0" y="2179529"/>
            <a:ext cx="12192000" cy="316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8880"/>
            <a:ext cx="10363200" cy="9361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306725"/>
            <a:ext cx="1036915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1" y="590814"/>
            <a:ext cx="5943600" cy="8035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56D40-1E43-444C-BA75-87B42D1C7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3976538"/>
            <a:ext cx="10366375" cy="546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D60B70-6EA8-450D-B1A7-86A46C59D2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4545013"/>
            <a:ext cx="10366375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5351"/>
            <a:ext cx="12191999" cy="6461615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704196" y="64282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fld id="{B418CD23-A79F-A641-8571-456602881E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8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_Title and Bullet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29/01/2020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F_Title and 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29/01/2020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5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_Title &amp; Two Column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EF_Title &amp; Two 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66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Picture a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2">
            <a:extLst>
              <a:ext uri="{FF2B5EF4-FFF2-40B4-BE49-F238E27FC236}">
                <a16:creationId xmlns:a16="http://schemas.microsoft.com/office/drawing/2014/main" id="{30D32AC1-23D8-4850-AAD4-12E8058C59C3}"/>
              </a:ext>
            </a:extLst>
          </p:cNvPr>
          <p:cNvSpPr/>
          <p:nvPr/>
        </p:nvSpPr>
        <p:spPr>
          <a:xfrm>
            <a:off x="445615" y="4304633"/>
            <a:ext cx="7432841" cy="1510631"/>
          </a:xfrm>
          <a:prstGeom prst="round2SameRect">
            <a:avLst>
              <a:gd name="adj1" fmla="val 0"/>
              <a:gd name="adj2" fmla="val 1801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31B27-A28A-430F-8948-84294E30B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2884" y="685800"/>
            <a:ext cx="9556749" cy="4362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E75EB-910C-4978-8735-A8FBD93B6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615" y="4304632"/>
            <a:ext cx="7432841" cy="1260000"/>
          </a:xfrm>
          <a:solidFill>
            <a:srgbClr val="143058"/>
          </a:solidFill>
          <a:ln>
            <a:solidFill>
              <a:srgbClr val="143058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4460CF-7478-4D43-AC04-FF9AE7B31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4148" y="4470524"/>
            <a:ext cx="6335775" cy="5777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Main Text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2834BD-C6B7-4C6B-9105-5B80B3ED2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4149" y="5048251"/>
            <a:ext cx="6335773" cy="3921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Sub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4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3392" y="6245225"/>
            <a:ext cx="10945216" cy="476250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013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340769"/>
            <a:ext cx="11329259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5" y="6412802"/>
            <a:ext cx="1476000" cy="252222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335360" y="6192000"/>
            <a:ext cx="11425269" cy="0"/>
          </a:xfrm>
          <a:prstGeom prst="line">
            <a:avLst/>
          </a:prstGeom>
          <a:ln w="762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4" r:id="rId4"/>
    <p:sldLayoutId id="2147483674" r:id="rId5"/>
    <p:sldLayoutId id="2147483666" r:id="rId6"/>
    <p:sldLayoutId id="2147483667" r:id="rId7"/>
    <p:sldLayoutId id="2147483676" r:id="rId8"/>
    <p:sldLayoutId id="2147483677" r:id="rId9"/>
    <p:sldLayoutId id="214748367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FA76-1BC5-48FA-A4B7-928AB8E986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“Future jobs, </a:t>
            </a:r>
            <a:r>
              <a:rPr lang="en-IE" dirty="0"/>
              <a:t>current</a:t>
            </a:r>
            <a:r>
              <a:rPr lang="fr-BE" dirty="0"/>
              <a:t> challenges”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BF882-9E3C-4459-A082-9BB7E918C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HIGH LEVEL CONFERENCE  ORGANISED BY THE EU PRESIDENCY OF CROATIA</a:t>
            </a:r>
          </a:p>
          <a:p>
            <a:r>
              <a:rPr lang="en-GB" b="1" dirty="0"/>
              <a:t>PARTICIPATION OF WOMEN ON THE LABOUR MARKET – BENEFIT FOR THE SOCIETY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EC61-BB70-43F1-812C-C18E05D4FA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Presentation by Maria Jepsen, Deputy Director, Eurofound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2C5F-B2ED-483F-868F-EC675AEB6C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812" y="4523273"/>
            <a:ext cx="10366375" cy="615950"/>
          </a:xfrm>
        </p:spPr>
        <p:txBody>
          <a:bodyPr/>
          <a:lstStyle/>
          <a:p>
            <a:r>
              <a:rPr lang="en-GB" b="1" dirty="0"/>
              <a:t>Zagreb, 30 - 31 January 2020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52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751A-E914-4B22-9AA6-9B3CED21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88" y="255235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en-IE" dirty="0"/>
              <a:t>Employment distribution by gender </a:t>
            </a:r>
            <a:br>
              <a:rPr lang="en-IE" dirty="0"/>
            </a:br>
            <a:r>
              <a:rPr lang="en-IE" dirty="0"/>
              <a:t>and job-wage quintile, 2018, EU (millions)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8CB09-4FFA-4DF7-B3C6-F38D045E1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94" y="1268760"/>
            <a:ext cx="5934405" cy="44508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F343A7-2DE0-4AA2-AB70-94CB9DF9AD9E}"/>
              </a:ext>
            </a:extLst>
          </p:cNvPr>
          <p:cNvSpPr/>
          <p:nvPr/>
        </p:nvSpPr>
        <p:spPr>
          <a:xfrm>
            <a:off x="393004" y="6292321"/>
            <a:ext cx="6838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solidFill>
                  <a:schemeClr val="bg2"/>
                </a:solidFill>
              </a:rPr>
              <a:t>Source:</a:t>
            </a:r>
            <a:r>
              <a:rPr lang="en-US" sz="1600" u="sng" dirty="0">
                <a:solidFill>
                  <a:schemeClr val="bg2"/>
                </a:solidFill>
              </a:rPr>
              <a:t> https://www.eurofound.europa.eu/data/european-jobs-monitor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6197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70D3-7264-4617-B5BA-EF901B3616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53678"/>
            <a:ext cx="11425238" cy="777875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Projections for the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35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8BA8F-69E9-4C66-AB2C-CE998C9AF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84" t="13194" r="5321" b="9143"/>
          <a:stretch/>
        </p:blipFill>
        <p:spPr>
          <a:xfrm>
            <a:off x="1290320" y="715183"/>
            <a:ext cx="9387840" cy="5219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6C9DB3-EB60-414D-9E65-C205CEAB51BE}"/>
              </a:ext>
            </a:extLst>
          </p:cNvPr>
          <p:cNvSpPr txBox="1">
            <a:spLocks/>
          </p:cNvSpPr>
          <p:nvPr/>
        </p:nvSpPr>
        <p:spPr>
          <a:xfrm>
            <a:off x="335360" y="274638"/>
            <a:ext cx="11425269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2800" dirty="0" err="1"/>
              <a:t>Employment</a:t>
            </a:r>
            <a:r>
              <a:rPr lang="fr-BE" sz="2800" dirty="0"/>
              <a:t> change by occupation, 2015-2030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BEC52-2847-4A0B-91AD-C9C7FE5D156D}"/>
              </a:ext>
            </a:extLst>
          </p:cNvPr>
          <p:cNvSpPr txBox="1"/>
          <p:nvPr/>
        </p:nvSpPr>
        <p:spPr>
          <a:xfrm>
            <a:off x="538480" y="6306363"/>
            <a:ext cx="3789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2"/>
                </a:solidFill>
              </a:rPr>
              <a:t>Source: CEDEFOP (2018)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CA29-ED89-4193-879E-6683119B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Employment</a:t>
            </a:r>
            <a:r>
              <a:rPr lang="fr-BE" sz="2800" dirty="0"/>
              <a:t> change (% per </a:t>
            </a:r>
            <a:r>
              <a:rPr lang="fr-BE" sz="2800" dirty="0" err="1"/>
              <a:t>year</a:t>
            </a:r>
            <a:r>
              <a:rPr lang="fr-BE" sz="2800" dirty="0"/>
              <a:t>) by job-</a:t>
            </a:r>
            <a:r>
              <a:rPr lang="fr-BE" sz="2800" dirty="0" err="1"/>
              <a:t>wage</a:t>
            </a:r>
            <a:r>
              <a:rPr lang="fr-BE" sz="2800" dirty="0"/>
              <a:t> quintile, 2015-2030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1E5094-AAF3-44A3-9816-4131DF74E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223495"/>
              </p:ext>
            </p:extLst>
          </p:nvPr>
        </p:nvGraphicFramePr>
        <p:xfrm>
          <a:off x="431800" y="1232694"/>
          <a:ext cx="11328400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4C4ECD-833B-4666-8F6C-B27DB1D4FC3F}"/>
              </a:ext>
            </a:extLst>
          </p:cNvPr>
          <p:cNvSpPr txBox="1"/>
          <p:nvPr/>
        </p:nvSpPr>
        <p:spPr>
          <a:xfrm>
            <a:off x="538480" y="6306363"/>
            <a:ext cx="3789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2"/>
                </a:solidFill>
              </a:rPr>
              <a:t>Source: Eurofound (2018)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3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B32A-D6FF-4D5C-8DA0-0293310D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Change in the </a:t>
            </a:r>
            <a:r>
              <a:rPr lang="fr-BE" dirty="0" err="1"/>
              <a:t>task</a:t>
            </a:r>
            <a:r>
              <a:rPr lang="fr-BE" dirty="0"/>
              <a:t> indices in the EU, 2015 to 2030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109425"/>
              </p:ext>
            </p:extLst>
          </p:nvPr>
        </p:nvGraphicFramePr>
        <p:xfrm>
          <a:off x="431800" y="1341438"/>
          <a:ext cx="11328400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066366-9318-4A37-B6FF-5807D76AC73D}"/>
              </a:ext>
            </a:extLst>
          </p:cNvPr>
          <p:cNvSpPr txBox="1"/>
          <p:nvPr/>
        </p:nvSpPr>
        <p:spPr>
          <a:xfrm>
            <a:off x="538480" y="6306363"/>
            <a:ext cx="3789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2"/>
                </a:solidFill>
              </a:rPr>
              <a:t>Source: Eurofound (2018)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092B367-93A0-4E72-85B3-29FC3BDC6A90}"/>
              </a:ext>
            </a:extLst>
          </p:cNvPr>
          <p:cNvSpPr txBox="1"/>
          <p:nvPr/>
        </p:nvSpPr>
        <p:spPr>
          <a:xfrm>
            <a:off x="378371" y="269766"/>
            <a:ext cx="9680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3200" b="1" dirty="0">
                <a:solidFill>
                  <a:srgbClr val="143058"/>
                </a:solidFill>
                <a:latin typeface="Arial"/>
                <a:ea typeface="+mj-ea"/>
                <a:cs typeface="+mj-cs"/>
              </a:rPr>
              <a:t>Skills and discretion – Access to training, 2015 </a:t>
            </a:r>
            <a:endParaRPr lang="en-GB" sz="3200" b="1" dirty="0">
              <a:solidFill>
                <a:srgbClr val="143058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FA5D6A-320A-4642-B294-FB8F3CFCB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61774"/>
              </p:ext>
            </p:extLst>
          </p:nvPr>
        </p:nvGraphicFramePr>
        <p:xfrm>
          <a:off x="2397585" y="1190513"/>
          <a:ext cx="8978900" cy="488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A6AF17-1CEE-451C-9A0F-AB4186E626E9}"/>
              </a:ext>
            </a:extLst>
          </p:cNvPr>
          <p:cNvSpPr txBox="1"/>
          <p:nvPr/>
        </p:nvSpPr>
        <p:spPr>
          <a:xfrm>
            <a:off x="418805" y="2172233"/>
            <a:ext cx="1788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Share of employees who </a:t>
            </a:r>
            <a:r>
              <a:rPr lang="en-IE" sz="2000" b="1" i="1" dirty="0">
                <a:solidFill>
                  <a:schemeClr val="bg2">
                    <a:lumMod val="50000"/>
                  </a:schemeClr>
                </a:solidFill>
              </a:rPr>
              <a:t>received training 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paid by their employer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09FB2A3-6BFC-48D8-9611-DDF319975E5E}"/>
              </a:ext>
            </a:extLst>
          </p:cNvPr>
          <p:cNvSpPr/>
          <p:nvPr/>
        </p:nvSpPr>
        <p:spPr>
          <a:xfrm>
            <a:off x="6957133" y="1424936"/>
            <a:ext cx="1880151" cy="831273"/>
          </a:xfrm>
          <a:prstGeom prst="wedgeEllipseCallout">
            <a:avLst>
              <a:gd name="adj1" fmla="val -60482"/>
              <a:gd name="adj2" fmla="val 106468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accent5">
                    <a:lumMod val="75000"/>
                  </a:schemeClr>
                </a:solidFill>
              </a:rPr>
              <a:t>40% M 40% W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DEC70D-4F47-4A21-8C4B-037A23B062E5}"/>
              </a:ext>
            </a:extLst>
          </p:cNvPr>
          <p:cNvSpPr/>
          <p:nvPr/>
        </p:nvSpPr>
        <p:spPr>
          <a:xfrm>
            <a:off x="256376" y="6355387"/>
            <a:ext cx="7269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/>
                </a:solidFill>
              </a:rPr>
              <a:t>Source: </a:t>
            </a:r>
            <a:r>
              <a:rPr lang="fr-BE" sz="1400" dirty="0" err="1">
                <a:solidFill>
                  <a:schemeClr val="bg2"/>
                </a:solidFill>
              </a:rPr>
              <a:t>Gender</a:t>
            </a:r>
            <a:r>
              <a:rPr lang="fr-BE" sz="1400" dirty="0">
                <a:solidFill>
                  <a:schemeClr val="bg2"/>
                </a:solidFill>
              </a:rPr>
              <a:t> </a:t>
            </a:r>
            <a:r>
              <a:rPr lang="fr-BE" sz="1400" dirty="0" err="1">
                <a:solidFill>
                  <a:schemeClr val="bg2"/>
                </a:solidFill>
              </a:rPr>
              <a:t>equality</a:t>
            </a:r>
            <a:r>
              <a:rPr lang="fr-BE" sz="1400" dirty="0">
                <a:solidFill>
                  <a:schemeClr val="bg2"/>
                </a:solidFill>
              </a:rPr>
              <a:t> at </a:t>
            </a:r>
            <a:r>
              <a:rPr lang="fr-BE" sz="1400" dirty="0" err="1">
                <a:solidFill>
                  <a:schemeClr val="bg2"/>
                </a:solidFill>
              </a:rPr>
              <a:t>work</a:t>
            </a:r>
            <a:r>
              <a:rPr lang="fr-BE" sz="1400" dirty="0">
                <a:solidFill>
                  <a:schemeClr val="bg2"/>
                </a:solidFill>
              </a:rPr>
              <a:t>, Eurofound, </a:t>
            </a:r>
            <a:r>
              <a:rPr lang="fr-BE" sz="1400" dirty="0" err="1">
                <a:solidFill>
                  <a:schemeClr val="bg2"/>
                </a:solidFill>
              </a:rPr>
              <a:t>forthcoming</a:t>
            </a:r>
            <a:r>
              <a:rPr lang="fr-BE" sz="1400" dirty="0">
                <a:solidFill>
                  <a:schemeClr val="bg2"/>
                </a:solidFill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657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092B367-93A0-4E72-85B3-29FC3BDC6A90}"/>
              </a:ext>
            </a:extLst>
          </p:cNvPr>
          <p:cNvSpPr txBox="1"/>
          <p:nvPr/>
        </p:nvSpPr>
        <p:spPr>
          <a:xfrm>
            <a:off x="154228" y="259259"/>
            <a:ext cx="9721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3200" b="1" dirty="0">
                <a:solidFill>
                  <a:srgbClr val="143058"/>
                </a:solidFill>
                <a:latin typeface="Arial"/>
                <a:ea typeface="+mj-ea"/>
                <a:cs typeface="+mj-cs"/>
              </a:rPr>
              <a:t>Skills and discretion – Access to training, 2015  </a:t>
            </a:r>
            <a:endParaRPr lang="en-GB" sz="3200" b="1" dirty="0">
              <a:solidFill>
                <a:srgbClr val="143058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4A1955-01D1-4179-AFEB-CD8D7037D8E8}"/>
              </a:ext>
            </a:extLst>
          </p:cNvPr>
          <p:cNvGraphicFramePr/>
          <p:nvPr/>
        </p:nvGraphicFramePr>
        <p:xfrm>
          <a:off x="158619" y="1073020"/>
          <a:ext cx="8817429" cy="509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92778D3-9E4F-48FF-84F2-3925DA756C6D}"/>
              </a:ext>
            </a:extLst>
          </p:cNvPr>
          <p:cNvGrpSpPr/>
          <p:nvPr/>
        </p:nvGrpSpPr>
        <p:grpSpPr>
          <a:xfrm>
            <a:off x="1446242" y="1253111"/>
            <a:ext cx="7249886" cy="3329163"/>
            <a:chOff x="0" y="-49292"/>
            <a:chExt cx="4622205" cy="17416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6535B8-34B2-4266-9ED0-061C160AC9B2}"/>
                </a:ext>
              </a:extLst>
            </p:cNvPr>
            <p:cNvGrpSpPr/>
            <p:nvPr/>
          </p:nvGrpSpPr>
          <p:grpSpPr>
            <a:xfrm>
              <a:off x="0" y="-49292"/>
              <a:ext cx="4622205" cy="386112"/>
              <a:chOff x="0" y="-49324"/>
              <a:chExt cx="4622413" cy="386360"/>
            </a:xfrm>
          </p:grpSpPr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85B0212-1856-4243-92CF-6546257B07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340" y="9051"/>
                <a:ext cx="778975" cy="327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Mixed</a:t>
                </a: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7CCFF087-50A3-4F5D-AEA6-486448431C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524" y="-49324"/>
                <a:ext cx="1282889" cy="287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Female  </a:t>
                </a: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dominated</a:t>
                </a: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E754EBC7-1F78-495A-BDFF-2F32D0E77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1"/>
                <a:ext cx="1228299" cy="33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←</a:t>
                </a: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Male dominated</a:t>
                </a: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6558F22-FBCD-493D-BBB8-2184E49253C3}"/>
                </a:ext>
              </a:extLst>
            </p:cNvPr>
            <p:cNvCxnSpPr/>
            <p:nvPr/>
          </p:nvCxnSpPr>
          <p:spPr>
            <a:xfrm>
              <a:off x="1644555" y="0"/>
              <a:ext cx="6824" cy="1692323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FB6AD28-E8EF-4205-B9C5-1632F1437EFD}"/>
                </a:ext>
              </a:extLst>
            </p:cNvPr>
            <p:cNvCxnSpPr/>
            <p:nvPr/>
          </p:nvCxnSpPr>
          <p:spPr>
            <a:xfrm>
              <a:off x="2900149" y="0"/>
              <a:ext cx="6824" cy="1692323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4AA3F37-D490-4D55-AD6D-2C6F5097C71A}"/>
              </a:ext>
            </a:extLst>
          </p:cNvPr>
          <p:cNvGraphicFramePr/>
          <p:nvPr/>
        </p:nvGraphicFramePr>
        <p:xfrm>
          <a:off x="8809365" y="1527922"/>
          <a:ext cx="3121273" cy="213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CC265EE5-47BC-4CFB-B256-FDB2945346D2}"/>
              </a:ext>
            </a:extLst>
          </p:cNvPr>
          <p:cNvSpPr/>
          <p:nvPr/>
        </p:nvSpPr>
        <p:spPr>
          <a:xfrm>
            <a:off x="2637378" y="3070844"/>
            <a:ext cx="1548881" cy="2035546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E82F1-69B0-4CD8-9740-27CF2220FA3B}"/>
              </a:ext>
            </a:extLst>
          </p:cNvPr>
          <p:cNvSpPr/>
          <p:nvPr/>
        </p:nvSpPr>
        <p:spPr>
          <a:xfrm>
            <a:off x="7503255" y="3507464"/>
            <a:ext cx="1275177" cy="1772228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AC92EB-5808-441A-8AEA-FA0F9285FC42}"/>
              </a:ext>
            </a:extLst>
          </p:cNvPr>
          <p:cNvSpPr/>
          <p:nvPr/>
        </p:nvSpPr>
        <p:spPr>
          <a:xfrm>
            <a:off x="10333449" y="1677795"/>
            <a:ext cx="1597189" cy="1991681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05824-F79B-474F-8A0C-C534C42C8D94}"/>
              </a:ext>
            </a:extLst>
          </p:cNvPr>
          <p:cNvSpPr/>
          <p:nvPr/>
        </p:nvSpPr>
        <p:spPr>
          <a:xfrm>
            <a:off x="382498" y="6344877"/>
            <a:ext cx="6428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/>
                </a:solidFill>
              </a:rPr>
              <a:t>Source: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CB757D-1B6F-4C16-8C38-208BA6E4D13A}"/>
              </a:ext>
            </a:extLst>
          </p:cNvPr>
          <p:cNvSpPr/>
          <p:nvPr/>
        </p:nvSpPr>
        <p:spPr>
          <a:xfrm>
            <a:off x="1224478" y="6334994"/>
            <a:ext cx="4083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 err="1">
                <a:solidFill>
                  <a:schemeClr val="bg2"/>
                </a:solidFill>
              </a:rPr>
              <a:t>Gender</a:t>
            </a:r>
            <a:r>
              <a:rPr lang="fr-BE" sz="1400" dirty="0">
                <a:solidFill>
                  <a:schemeClr val="bg2"/>
                </a:solidFill>
              </a:rPr>
              <a:t> </a:t>
            </a:r>
            <a:r>
              <a:rPr lang="fr-BE" sz="1400" dirty="0" err="1">
                <a:solidFill>
                  <a:schemeClr val="bg2"/>
                </a:solidFill>
              </a:rPr>
              <a:t>equality</a:t>
            </a:r>
            <a:r>
              <a:rPr lang="fr-BE" sz="1400" dirty="0">
                <a:solidFill>
                  <a:schemeClr val="bg2"/>
                </a:solidFill>
              </a:rPr>
              <a:t> at </a:t>
            </a:r>
            <a:r>
              <a:rPr lang="fr-BE" sz="1400" dirty="0" err="1">
                <a:solidFill>
                  <a:schemeClr val="bg2"/>
                </a:solidFill>
              </a:rPr>
              <a:t>work</a:t>
            </a:r>
            <a:r>
              <a:rPr lang="fr-BE" sz="1400" dirty="0">
                <a:solidFill>
                  <a:schemeClr val="bg2"/>
                </a:solidFill>
              </a:rPr>
              <a:t>, Eurofound, </a:t>
            </a:r>
            <a:r>
              <a:rPr lang="fr-BE" sz="1400" dirty="0" err="1">
                <a:solidFill>
                  <a:schemeClr val="bg2"/>
                </a:solidFill>
              </a:rPr>
              <a:t>forthcoming</a:t>
            </a:r>
            <a:r>
              <a:rPr lang="fr-BE" sz="1400" dirty="0">
                <a:solidFill>
                  <a:schemeClr val="bg2"/>
                </a:solidFill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12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4B818-B0D8-4DF6-8373-266A7622CEF3}"/>
              </a:ext>
            </a:extLst>
          </p:cNvPr>
          <p:cNvSpPr txBox="1"/>
          <p:nvPr/>
        </p:nvSpPr>
        <p:spPr>
          <a:xfrm>
            <a:off x="1272663" y="2612057"/>
            <a:ext cx="39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dirty="0">
                <a:solidFill>
                  <a:srgbClr val="143058">
                    <a:lumMod val="60000"/>
                    <a:lumOff val="40000"/>
                  </a:srgbClr>
                </a:solidFill>
                <a:latin typeface="Arial"/>
              </a:rPr>
              <a:t>Forthcoming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14305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143058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16977543-CA86-4ED9-9FCA-980380F3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925">
            <a:off x="6618500" y="792257"/>
            <a:ext cx="3388628" cy="4768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11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CD23-A79F-A641-8571-456602881E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90765" y="143862"/>
            <a:ext cx="8229600" cy="5715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rgbClr val="0000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64883641"/>
              </p:ext>
            </p:extLst>
          </p:nvPr>
        </p:nvGraphicFramePr>
        <p:xfrm>
          <a:off x="1656549" y="1244512"/>
          <a:ext cx="9051459" cy="44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487489" y="1952200"/>
            <a:ext cx="2741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dirty="0">
                <a:solidFill>
                  <a:srgbClr val="000000"/>
                </a:solidFill>
                <a:latin typeface="+mj-lt"/>
                <a:cs typeface="Calibri" pitchFamily="34" charset="0"/>
              </a:rPr>
              <a:t>To encourage greater female </a:t>
            </a:r>
            <a:r>
              <a:rPr lang="en-US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labour</a:t>
            </a:r>
            <a:r>
              <a:rPr lang="en-US" dirty="0">
                <a:solidFill>
                  <a:srgbClr val="000000"/>
                </a:solidFill>
                <a:latin typeface="+mj-lt"/>
                <a:cs typeface="Calibri" pitchFamily="34" charset="0"/>
              </a:rPr>
              <a:t> supply </a:t>
            </a:r>
          </a:p>
          <a:p>
            <a:pPr algn="r" defTabSz="457200"/>
            <a:r>
              <a:rPr lang="en-US" dirty="0">
                <a:solidFill>
                  <a:srgbClr val="000000"/>
                </a:solidFill>
                <a:latin typeface="+mj-lt"/>
                <a:cs typeface="Calibri" pitchFamily="34" charset="0"/>
              </a:rPr>
              <a:t>and greater employer demand 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0638" y="1649111"/>
            <a:ext cx="2339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  <a:latin typeface="+mj-lt"/>
                <a:cs typeface="Calibri" pitchFamily="34" charset="0"/>
              </a:rPr>
              <a:t>To offer support with costs and provision of childcare supporting </a:t>
            </a:r>
            <a:r>
              <a:rPr lang="en-US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labour</a:t>
            </a:r>
            <a:r>
              <a:rPr lang="en-US" dirty="0">
                <a:solidFill>
                  <a:srgbClr val="000000"/>
                </a:solidFill>
                <a:latin typeface="+mj-lt"/>
                <a:cs typeface="Calibri" pitchFamily="34" charset="0"/>
              </a:rPr>
              <a:t> market participation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4438" y="4112439"/>
            <a:ext cx="2645339" cy="92333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r" defTabSz="457200"/>
            <a:r>
              <a:rPr lang="en-US" dirty="0">
                <a:solidFill>
                  <a:srgbClr val="000000"/>
                </a:solidFill>
                <a:latin typeface="+mj-lt"/>
                <a:cs typeface="Calibri" pitchFamily="34" charset="0"/>
              </a:rPr>
              <a:t>For maternity and parenthood-related reasons and adult care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73280" y="3938808"/>
            <a:ext cx="2387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  <a:latin typeface="+mj-lt"/>
                <a:cs typeface="Calibri" pitchFamily="34" charset="0"/>
              </a:rPr>
              <a:t>To combine work and family responsibilities and improve work-life balance</a:t>
            </a:r>
            <a:endParaRPr lang="en-GB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601" y="264456"/>
            <a:ext cx="8229600" cy="5722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143058"/>
                </a:solidFill>
                <a:latin typeface="Arial"/>
              </a:rPr>
              <a:t>Policies fostering participation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3BD5C-51F9-4888-90DA-1F0B2466C9E8}"/>
              </a:ext>
            </a:extLst>
          </p:cNvPr>
          <p:cNvSpPr/>
          <p:nvPr/>
        </p:nvSpPr>
        <p:spPr>
          <a:xfrm>
            <a:off x="382498" y="6344877"/>
            <a:ext cx="6770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/>
                </a:solidFill>
              </a:rPr>
              <a:t>Source: The </a:t>
            </a:r>
            <a:r>
              <a:rPr lang="fr-BE" sz="1400" dirty="0" err="1">
                <a:solidFill>
                  <a:schemeClr val="bg2"/>
                </a:solidFill>
              </a:rPr>
              <a:t>gender</a:t>
            </a:r>
            <a:r>
              <a:rPr lang="fr-BE" sz="1400" dirty="0">
                <a:solidFill>
                  <a:schemeClr val="bg2"/>
                </a:solidFill>
              </a:rPr>
              <a:t> </a:t>
            </a:r>
            <a:r>
              <a:rPr lang="fr-BE" sz="1400" dirty="0" err="1">
                <a:solidFill>
                  <a:schemeClr val="bg2"/>
                </a:solidFill>
              </a:rPr>
              <a:t>employment</a:t>
            </a:r>
            <a:r>
              <a:rPr lang="fr-BE" sz="1400" dirty="0">
                <a:solidFill>
                  <a:schemeClr val="bg2"/>
                </a:solidFill>
              </a:rPr>
              <a:t> gap: challenges and solutions, Eurofound, 2016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092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81714-7CE1-42B8-9773-C2D0E3F363EF}"/>
              </a:ext>
            </a:extLst>
          </p:cNvPr>
          <p:cNvSpPr txBox="1"/>
          <p:nvPr/>
        </p:nvSpPr>
        <p:spPr>
          <a:xfrm>
            <a:off x="4030825" y="2440728"/>
            <a:ext cx="569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>
                <a:solidFill>
                  <a:schemeClr val="bg2"/>
                </a:solidFill>
              </a:rPr>
              <a:t>Thank</a:t>
            </a:r>
            <a:r>
              <a:rPr lang="fr-BE" sz="5400" b="1" dirty="0">
                <a:solidFill>
                  <a:schemeClr val="bg2"/>
                </a:solidFill>
              </a:rPr>
              <a:t> </a:t>
            </a:r>
            <a:r>
              <a:rPr lang="fr-BE" sz="5400" b="1" dirty="0" err="1">
                <a:solidFill>
                  <a:schemeClr val="bg2"/>
                </a:solidFill>
              </a:rPr>
              <a:t>you</a:t>
            </a:r>
            <a:r>
              <a:rPr lang="fr-BE" sz="5400" b="1" dirty="0">
                <a:solidFill>
                  <a:schemeClr val="bg2"/>
                </a:solidFill>
              </a:rPr>
              <a:t> !</a:t>
            </a:r>
            <a:endParaRPr lang="en-GB" sz="5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4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4D4F-033F-4A55-A727-85094A45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Employment</a:t>
            </a:r>
            <a:r>
              <a:rPr lang="fr-BE" dirty="0"/>
              <a:t> rates EU-28 (M/F) 2008 - 2018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174166-D006-4647-970A-85FD68C46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946832"/>
              </p:ext>
            </p:extLst>
          </p:nvPr>
        </p:nvGraphicFramePr>
        <p:xfrm>
          <a:off x="1412240" y="1463040"/>
          <a:ext cx="845312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5AAC5A-774B-4509-9853-C643A07C2401}"/>
              </a:ext>
            </a:extLst>
          </p:cNvPr>
          <p:cNvSpPr txBox="1"/>
          <p:nvPr/>
        </p:nvSpPr>
        <p:spPr>
          <a:xfrm>
            <a:off x="538480" y="6306363"/>
            <a:ext cx="3789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2"/>
                </a:solidFill>
              </a:rPr>
              <a:t>Source: Eurofound, </a:t>
            </a:r>
            <a:r>
              <a:rPr lang="fr-BE" sz="1200" dirty="0" err="1">
                <a:solidFill>
                  <a:schemeClr val="bg2"/>
                </a:solidFill>
              </a:rPr>
              <a:t>mimeo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9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5ACE-826B-427C-807A-35824119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dirty="0" err="1"/>
              <a:t>Difference</a:t>
            </a:r>
            <a:r>
              <a:rPr lang="fr-BE" sz="2800" dirty="0"/>
              <a:t> </a:t>
            </a:r>
            <a:r>
              <a:rPr lang="fr-BE" sz="2800" dirty="0" err="1"/>
              <a:t>between</a:t>
            </a:r>
            <a:r>
              <a:rPr lang="fr-BE" sz="2800" dirty="0"/>
              <a:t> M/F </a:t>
            </a:r>
            <a:r>
              <a:rPr lang="fr-BE" sz="2800" dirty="0" err="1"/>
              <a:t>employment</a:t>
            </a:r>
            <a:r>
              <a:rPr lang="fr-BE" sz="2800" dirty="0"/>
              <a:t> rates in percentage points, 2008 – 2018 , EU-28</a:t>
            </a:r>
            <a:endParaRPr lang="en-GB"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98229B-13BD-4F53-A44D-C1F29FEF4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342936"/>
              </p:ext>
            </p:extLst>
          </p:nvPr>
        </p:nvGraphicFramePr>
        <p:xfrm>
          <a:off x="1219200" y="1412240"/>
          <a:ext cx="902208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06D7F4-7788-4CFB-9EFF-D5B4032C9FCC}"/>
              </a:ext>
            </a:extLst>
          </p:cNvPr>
          <p:cNvSpPr txBox="1"/>
          <p:nvPr/>
        </p:nvSpPr>
        <p:spPr>
          <a:xfrm>
            <a:off x="538480" y="6306363"/>
            <a:ext cx="3789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2"/>
                </a:solidFill>
              </a:rPr>
              <a:t>Source: Eurofound, </a:t>
            </a:r>
            <a:r>
              <a:rPr lang="fr-BE" sz="1200" dirty="0" err="1">
                <a:solidFill>
                  <a:schemeClr val="bg2"/>
                </a:solidFill>
              </a:rPr>
              <a:t>mimeo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3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EE1B-FE68-4ED9-AB8E-1B6918DD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Cost</a:t>
            </a:r>
            <a:r>
              <a:rPr lang="fr-BE" dirty="0"/>
              <a:t> of the </a:t>
            </a:r>
            <a:r>
              <a:rPr lang="fr-BE" dirty="0" err="1"/>
              <a:t>Gender</a:t>
            </a:r>
            <a:r>
              <a:rPr lang="fr-BE" dirty="0"/>
              <a:t> </a:t>
            </a:r>
            <a:r>
              <a:rPr lang="fr-BE" dirty="0" err="1"/>
              <a:t>Employment</a:t>
            </a:r>
            <a:r>
              <a:rPr lang="fr-BE" dirty="0"/>
              <a:t> Gap in billions Euros, 2008 -2018, EU - 28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69277-56AA-49B4-937B-447780E76F2D}"/>
              </a:ext>
            </a:extLst>
          </p:cNvPr>
          <p:cNvSpPr txBox="1"/>
          <p:nvPr/>
        </p:nvSpPr>
        <p:spPr>
          <a:xfrm>
            <a:off x="538480" y="6306363"/>
            <a:ext cx="3789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2"/>
                </a:solidFill>
              </a:rPr>
              <a:t>Source: Eurofound, </a:t>
            </a:r>
            <a:r>
              <a:rPr lang="fr-BE" sz="1200" dirty="0" err="1">
                <a:solidFill>
                  <a:schemeClr val="bg2"/>
                </a:solidFill>
              </a:rPr>
              <a:t>mimeo</a:t>
            </a:r>
            <a:endParaRPr lang="en-GB" sz="1200" dirty="0">
              <a:solidFill>
                <a:schemeClr val="bg2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E6193A-BD06-AE4E-A022-3845BE53F87F}"/>
              </a:ext>
              <a:ext uri="{147F2762-F138-4A5C-976F-8EAC2B608ADB}">
                <a16:predDERef xmlns:a16="http://schemas.microsoft.com/office/drawing/2014/main" pred="{651F73A4-B0B2-41B1-8CCB-61B761E27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548218"/>
              </p:ext>
            </p:extLst>
          </p:nvPr>
        </p:nvGraphicFramePr>
        <p:xfrm>
          <a:off x="335360" y="1052736"/>
          <a:ext cx="10981751" cy="505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182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8016-0A91-4F93-8BB7-49F2BFF4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Drivers of labour </a:t>
            </a:r>
            <a:r>
              <a:rPr lang="fr-BE" dirty="0" err="1"/>
              <a:t>market</a:t>
            </a:r>
            <a:r>
              <a:rPr lang="fr-BE" dirty="0"/>
              <a:t> shifts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FB40-85A1-4E33-95E2-2829FACF2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027619"/>
            <a:ext cx="11518459" cy="4392488"/>
          </a:xfrm>
        </p:spPr>
        <p:txBody>
          <a:bodyPr>
            <a:normAutofit/>
          </a:bodyPr>
          <a:lstStyle/>
          <a:p>
            <a:endParaRPr lang="fr-BE" dirty="0"/>
          </a:p>
          <a:p>
            <a:r>
              <a:rPr lang="en-GB" sz="2600" b="1" dirty="0"/>
              <a:t>Labour market shifts driven by : 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Technological change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Change in globalisation and new international competition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Environmental concerns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Demographics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600" b="1" dirty="0"/>
              <a:t>Driven by labour demand and supply (upskilling and decrease)</a:t>
            </a:r>
          </a:p>
          <a:p>
            <a:pPr marL="1314450" lvl="3" indent="0">
              <a:buNone/>
            </a:pPr>
            <a:endParaRPr lang="en-GB" sz="2400" dirty="0"/>
          </a:p>
          <a:p>
            <a:pPr marL="400050"/>
            <a:r>
              <a:rPr lang="en-GB" sz="2600" b="1" dirty="0"/>
              <a:t>They all have different implications for labour market and skill needs</a:t>
            </a:r>
          </a:p>
          <a:p>
            <a:pPr marL="1314450" lvl="3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8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A58CC-9D1A-4E9A-9BBF-E03963A3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Drivers of labour market shifts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6C25EDF-7527-4B59-8D9A-EAB7A6A7D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834255"/>
              </p:ext>
            </p:extLst>
          </p:nvPr>
        </p:nvGraphicFramePr>
        <p:xfrm>
          <a:off x="386774" y="575262"/>
          <a:ext cx="11425269" cy="586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44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4391" y="-107294"/>
            <a:ext cx="11963218" cy="118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IE" sz="3200" dirty="0">
                <a:solidFill>
                  <a:schemeClr val="bg2"/>
                </a:solidFill>
              </a:rPr>
              <a:t>European Jobs Monitor - The ‘jobs approach’: 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2735A-34F7-419C-A0C0-CD173C59B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24" y="1436303"/>
            <a:ext cx="5144047" cy="3792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2C75C1-1420-4671-A765-9AE00D4DE5F0}"/>
              </a:ext>
            </a:extLst>
          </p:cNvPr>
          <p:cNvSpPr/>
          <p:nvPr/>
        </p:nvSpPr>
        <p:spPr>
          <a:xfrm>
            <a:off x="72351" y="1103587"/>
            <a:ext cx="6622740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IE" sz="20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en-IE" sz="1400" b="1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en-IE" sz="2400" b="1" dirty="0">
                <a:solidFill>
                  <a:schemeClr val="bg2"/>
                </a:solidFill>
              </a:rPr>
              <a:t>Concept/objectives: </a:t>
            </a:r>
          </a:p>
          <a:p>
            <a:pPr marL="342900" indent="-34290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2"/>
              </a:solidFill>
            </a:endParaRP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2"/>
                </a:solidFill>
              </a:rPr>
              <a:t>To describe structural change in the labour market using the job as a unit of observation. A job is an occupation in a sector. </a:t>
            </a: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2"/>
              </a:solidFill>
            </a:endParaRP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2"/>
                </a:solidFill>
              </a:rPr>
              <a:t>To add a qualitative dimension to net employment change data (Labour Force Survey), e.g. using mean hourly job wage (as a proxy of job quality). </a:t>
            </a: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2"/>
              </a:solidFill>
            </a:endParaRP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2"/>
                </a:solidFill>
              </a:rPr>
              <a:t>Where – in what sectors, occupations – are new jobs being created and destroyed in EU labour markets?</a:t>
            </a: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2"/>
              </a:solidFill>
            </a:endParaRP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2"/>
                </a:solidFill>
              </a:rPr>
              <a:t>What are the implications for aggregate employment quality?</a:t>
            </a: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  <a:buClr>
                <a:srgbClr val="DEA900"/>
              </a:buClr>
            </a:pPr>
            <a:endParaRPr lang="en-US" sz="900" dirty="0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  <a:buClr>
                <a:srgbClr val="DEA900"/>
              </a:buClr>
            </a:pPr>
            <a:endParaRPr lang="en-US" sz="1600" dirty="0">
              <a:solidFill>
                <a:schemeClr val="bg2"/>
              </a:solidFill>
            </a:endParaRPr>
          </a:p>
          <a:p>
            <a:pPr marL="742950" lvl="1" indent="-285750">
              <a:lnSpc>
                <a:spcPct val="80000"/>
              </a:lnSpc>
              <a:buClr>
                <a:srgbClr val="DEA9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Clr>
                <a:srgbClr val="DEA900"/>
              </a:buClr>
            </a:pPr>
            <a:endParaRPr lang="en-IE" dirty="0">
              <a:solidFill>
                <a:schemeClr val="bg2"/>
              </a:solidFill>
              <a:latin typeface="Calibri" pitchFamily="34" charset="0"/>
            </a:endParaRPr>
          </a:p>
          <a:p>
            <a:endParaRPr lang="en-IE" sz="8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CB8FB-DDBC-4EC5-A362-ECF603A677E7}"/>
              </a:ext>
            </a:extLst>
          </p:cNvPr>
          <p:cNvSpPr txBox="1"/>
          <p:nvPr/>
        </p:nvSpPr>
        <p:spPr>
          <a:xfrm>
            <a:off x="304802" y="6243146"/>
            <a:ext cx="995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Consult interactively all country and EU28 data 2008-18 at </a:t>
            </a:r>
            <a:r>
              <a:rPr lang="en-US" sz="1600" u="sng" dirty="0">
                <a:solidFill>
                  <a:schemeClr val="bg2"/>
                </a:solidFill>
              </a:rPr>
              <a:t>https://www.eurofound.europa.eu/data/european-jobs-monitor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FD6C2-DBE0-440B-B39E-D3036A9F67FC}"/>
              </a:ext>
            </a:extLst>
          </p:cNvPr>
          <p:cNvSpPr/>
          <p:nvPr/>
        </p:nvSpPr>
        <p:spPr>
          <a:xfrm>
            <a:off x="136642" y="633060"/>
            <a:ext cx="10226559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IE" i="1" dirty="0">
              <a:solidFill>
                <a:schemeClr val="bg2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IE" sz="1600" i="1" dirty="0">
                <a:solidFill>
                  <a:schemeClr val="bg2"/>
                </a:solidFill>
              </a:rPr>
              <a:t>‘Jobs approach’ first used by J. Stiglitz and refined by E.O. Wright / </a:t>
            </a:r>
            <a:r>
              <a:rPr lang="en-IE" sz="1600" i="1" dirty="0" err="1">
                <a:solidFill>
                  <a:schemeClr val="bg2"/>
                </a:solidFill>
              </a:rPr>
              <a:t>R.Dwyer</a:t>
            </a:r>
            <a:r>
              <a:rPr lang="en-IE" sz="1600" i="1" dirty="0">
                <a:solidFill>
                  <a:schemeClr val="bg2"/>
                </a:solidFill>
              </a:rPr>
              <a:t>, USA in the 1990s</a:t>
            </a:r>
          </a:p>
        </p:txBody>
      </p:sp>
    </p:spTree>
    <p:extLst>
      <p:ext uri="{BB962C8B-B14F-4D97-AF65-F5344CB8AC3E}">
        <p14:creationId xmlns:p14="http://schemas.microsoft.com/office/powerpoint/2010/main" val="164146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751A-E914-4B22-9AA6-9B3CED21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51" y="190742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en-IE" dirty="0"/>
              <a:t>Employment shifts by gender </a:t>
            </a:r>
            <a:br>
              <a:rPr lang="en-IE" dirty="0"/>
            </a:br>
            <a:r>
              <a:rPr lang="en-IE" dirty="0"/>
              <a:t>and job-wage quintile, 2011-18, EU (millions)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B5855-6DF4-4604-8A23-FE674B28F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58" y="1319747"/>
            <a:ext cx="5866136" cy="4399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E617FC-8C9B-409F-A4CB-666E3E0E7A47}"/>
              </a:ext>
            </a:extLst>
          </p:cNvPr>
          <p:cNvSpPr/>
          <p:nvPr/>
        </p:nvSpPr>
        <p:spPr>
          <a:xfrm>
            <a:off x="298416" y="6344877"/>
            <a:ext cx="8341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solidFill>
                  <a:schemeClr val="bg2"/>
                </a:solidFill>
              </a:rPr>
              <a:t>Source:</a:t>
            </a:r>
            <a:r>
              <a:rPr lang="en-US" sz="1600" u="sng" dirty="0">
                <a:solidFill>
                  <a:schemeClr val="bg2"/>
                </a:solidFill>
              </a:rPr>
              <a:t> https://www.eurofound.europa.eu/data/european-jobs-monitor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2724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751A-E914-4B22-9AA6-9B3CED21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10" y="295845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en-IE" dirty="0"/>
              <a:t>Employment distribution by gender </a:t>
            </a:r>
            <a:br>
              <a:rPr lang="en-IE" dirty="0"/>
            </a:br>
            <a:r>
              <a:rPr lang="en-IE" dirty="0"/>
              <a:t>and job-wage quintile, 2011, EU (millions)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2C5F9-1487-4A3F-8A3E-B011BB6E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4" y="1268761"/>
            <a:ext cx="5994412" cy="4495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2C4ED0-A26A-4506-87B0-C79E2472D305}"/>
              </a:ext>
            </a:extLst>
          </p:cNvPr>
          <p:cNvSpPr/>
          <p:nvPr/>
        </p:nvSpPr>
        <p:spPr>
          <a:xfrm>
            <a:off x="224842" y="6344874"/>
            <a:ext cx="6522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solidFill>
                  <a:schemeClr val="bg2"/>
                </a:solidFill>
              </a:rPr>
              <a:t>Source:</a:t>
            </a:r>
            <a:r>
              <a:rPr lang="en-US" sz="1600" u="sng" dirty="0">
                <a:solidFill>
                  <a:schemeClr val="bg2"/>
                </a:solidFill>
              </a:rPr>
              <a:t> https://www.eurofound.europa.eu/data/european-jobs-monitor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774051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">
      <a:dk1>
        <a:srgbClr val="FFFFFF"/>
      </a:dk1>
      <a:lt1>
        <a:srgbClr val="FFFFFF"/>
      </a:lt1>
      <a:dk2>
        <a:srgbClr val="143058"/>
      </a:dk2>
      <a:lt2>
        <a:srgbClr val="0096D1"/>
      </a:lt2>
      <a:accent1>
        <a:srgbClr val="034EA2"/>
      </a:accent1>
      <a:accent2>
        <a:srgbClr val="FFF200"/>
      </a:accent2>
      <a:accent3>
        <a:srgbClr val="C7C8CA"/>
      </a:accent3>
      <a:accent4>
        <a:srgbClr val="0096D1"/>
      </a:accent4>
      <a:accent5>
        <a:srgbClr val="F15623"/>
      </a:accent5>
      <a:accent6>
        <a:srgbClr val="B0DAEE"/>
      </a:accent6>
      <a:hlink>
        <a:srgbClr val="143058"/>
      </a:hlink>
      <a:folHlink>
        <a:srgbClr val="87416E"/>
      </a:folHlink>
    </a:clrScheme>
    <a:fontScheme name="Eurofound_Mast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A5D8ABB-1D7F-4E72-9809-AE0B156FA95D}" vid="{30776A0B-F68D-4340-B6C0-2CBEF3CFD7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AF9CF849117C4A91CDC29383B5989E" ma:contentTypeVersion="7" ma:contentTypeDescription="Create a new document." ma:contentTypeScope="" ma:versionID="59f5326a5d63f5cf419365e76175eefb">
  <xsd:schema xmlns:xsd="http://www.w3.org/2001/XMLSchema" xmlns:xs="http://www.w3.org/2001/XMLSchema" xmlns:p="http://schemas.microsoft.com/office/2006/metadata/properties" xmlns:ns3="bf2c5eec-8031-4c00-8c1f-5b1027cbd98c" xmlns:ns4="822e16be-0e8e-4996-bb9e-4aae570fd0ae" targetNamespace="http://schemas.microsoft.com/office/2006/metadata/properties" ma:root="true" ma:fieldsID="5a43551b585c56ef89031364b3ab9879" ns3:_="" ns4:_="">
    <xsd:import namespace="bf2c5eec-8031-4c00-8c1f-5b1027cbd98c"/>
    <xsd:import namespace="822e16be-0e8e-4996-bb9e-4aae570fd0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c5eec-8031-4c00-8c1f-5b1027cbd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e16be-0e8e-4996-bb9e-4aae570fd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33E11-B8CB-45DF-A754-06D92A5A99A2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23569215-9622-4053-A170-A3A91A3BC1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A65D58-3B60-4BEB-97D6-BCEAB78A887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f2c5eec-8031-4c00-8c1f-5b1027cbd98c"/>
    <ds:schemaRef ds:uri="822e16be-0e8e-4996-bb9e-4aae570fd0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1141</TotalTime>
  <Words>679</Words>
  <Application>Microsoft Office PowerPoint</Application>
  <PresentationFormat>Widescreen</PresentationFormat>
  <Paragraphs>128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“Future jobs, current challenges” </vt:lpstr>
      <vt:lpstr>Employment rates EU-28 (M/F) 2008 - 2018</vt:lpstr>
      <vt:lpstr>Difference between M/F employment rates in percentage points, 2008 – 2018 , EU-28</vt:lpstr>
      <vt:lpstr>Cost of the Gender Employment Gap in billions Euros, 2008 -2018, EU - 28</vt:lpstr>
      <vt:lpstr>Drivers of labour market shifts</vt:lpstr>
      <vt:lpstr>Drivers of labour market shifts</vt:lpstr>
      <vt:lpstr>PowerPoint Presentation</vt:lpstr>
      <vt:lpstr>Employment shifts by gender  and job-wage quintile, 2011-18, EU (millions)</vt:lpstr>
      <vt:lpstr>Employment distribution by gender  and job-wage quintile, 2011, EU (millions)</vt:lpstr>
      <vt:lpstr>Employment distribution by gender  and job-wage quintile, 2018, EU (millions)</vt:lpstr>
      <vt:lpstr>Projections for the Future</vt:lpstr>
      <vt:lpstr>PowerPoint Presentation</vt:lpstr>
      <vt:lpstr>Employment change (% per year) by job-wage quintile, 2015-2030</vt:lpstr>
      <vt:lpstr>Change in the task indices in the EU, 2015 to 2030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labour markets: current challenges</dc:title>
  <dc:creator>Maria Jepsen</dc:creator>
  <cp:lastModifiedBy>Maria Jepsen</cp:lastModifiedBy>
  <cp:revision>14</cp:revision>
  <cp:lastPrinted>2020-01-28T13:40:47Z</cp:lastPrinted>
  <dcterms:created xsi:type="dcterms:W3CDTF">2020-01-21T18:57:05Z</dcterms:created>
  <dcterms:modified xsi:type="dcterms:W3CDTF">2020-01-29T17:25:07Z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0x01010039AF9CF849117C4A91CDC29383B5989E</vt:lpwstr>
  </property>
</Properties>
</file>